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1"/>
  </p:notesMasterIdLst>
  <p:sldIdLst>
    <p:sldId id="335" r:id="rId2"/>
    <p:sldId id="374" r:id="rId3"/>
    <p:sldId id="373" r:id="rId4"/>
    <p:sldId id="372" r:id="rId5"/>
    <p:sldId id="348" r:id="rId6"/>
    <p:sldId id="349" r:id="rId7"/>
    <p:sldId id="290" r:id="rId8"/>
    <p:sldId id="347" r:id="rId9"/>
    <p:sldId id="299" r:id="rId10"/>
    <p:sldId id="350" r:id="rId11"/>
    <p:sldId id="351" r:id="rId12"/>
    <p:sldId id="363" r:id="rId13"/>
    <p:sldId id="319" r:id="rId14"/>
    <p:sldId id="362" r:id="rId15"/>
    <p:sldId id="354" r:id="rId16"/>
    <p:sldId id="353" r:id="rId17"/>
    <p:sldId id="355" r:id="rId18"/>
    <p:sldId id="356" r:id="rId19"/>
    <p:sldId id="313" r:id="rId20"/>
    <p:sldId id="339" r:id="rId21"/>
    <p:sldId id="357" r:id="rId22"/>
    <p:sldId id="340" r:id="rId23"/>
    <p:sldId id="341" r:id="rId24"/>
    <p:sldId id="359" r:id="rId25"/>
    <p:sldId id="360" r:id="rId26"/>
    <p:sldId id="326" r:id="rId27"/>
    <p:sldId id="327" r:id="rId28"/>
    <p:sldId id="315" r:id="rId29"/>
    <p:sldId id="369" r:id="rId30"/>
    <p:sldId id="368" r:id="rId31"/>
    <p:sldId id="333" r:id="rId32"/>
    <p:sldId id="334" r:id="rId33"/>
    <p:sldId id="316" r:id="rId34"/>
    <p:sldId id="370" r:id="rId35"/>
    <p:sldId id="371" r:id="rId36"/>
    <p:sldId id="337" r:id="rId37"/>
    <p:sldId id="375" r:id="rId38"/>
    <p:sldId id="304" r:id="rId39"/>
    <p:sldId id="306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26"/>
    <p:restoredTop sz="94701"/>
  </p:normalViewPr>
  <p:slideViewPr>
    <p:cSldViewPr snapToGrid="0" snapToObjects="1">
      <p:cViewPr varScale="1">
        <p:scale>
          <a:sx n="105" d="100"/>
          <a:sy n="105" d="100"/>
        </p:scale>
        <p:origin x="76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D209A4-A4D3-9148-A9AD-2CB10B89C2EE}" type="datetimeFigureOut">
              <a:rPr lang="en-US" smtClean="0"/>
              <a:t>9/6/23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DC1FC1-AA9D-5040-86FA-C96A5D177B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9887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DC1FC1-AA9D-5040-86FA-C96A5D177B3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3968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DC1FC1-AA9D-5040-86FA-C96A5D177B3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7320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DC1FC1-AA9D-5040-86FA-C96A5D177B3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9921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7EAC5-8408-0C43-AB39-DDB88E48C1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3C2FC6F-BB5C-0A48-A8A0-D6FD941183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7639F2-B6FF-9E42-9A5B-4D6C301AA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BB814-64FE-A046-86EF-08998BAE6296}" type="datetimeFigureOut">
              <a:rPr lang="en-US" smtClean="0"/>
              <a:t>9/6/23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60FD46-BC7C-2540-A352-8B235E7C89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C06FCC-A17E-2F4B-9816-171EF87C16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9767F-F7F8-0444-8FF0-8E88AC8DA2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293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BF7B64-C7B8-5348-85F3-645861743A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AB75B7-DB58-7844-86B3-23F0FBA140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44E74D-ABFD-9546-9FF5-9E87A8D2AF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BB814-64FE-A046-86EF-08998BAE6296}" type="datetimeFigureOut">
              <a:rPr lang="en-US" smtClean="0"/>
              <a:t>9/6/23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021D09-8997-0145-A869-084126E8B0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AEDBB6-BAEF-5246-B40E-D650F33D75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9767F-F7F8-0444-8FF0-8E88AC8DA2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6450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E313836-E09C-8A45-B943-CED54C12483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85C2D9A-B163-3744-9195-6B9DA44D31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803F41-9424-2F44-9DA5-3494AA52B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BB814-64FE-A046-86EF-08998BAE6296}" type="datetimeFigureOut">
              <a:rPr lang="en-US" smtClean="0"/>
              <a:t>9/6/23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44259C-07E5-104E-A20C-4F7767DBD4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F06BD5-2A9C-2A4B-8707-1A8D4AB1D5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9767F-F7F8-0444-8FF0-8E88AC8DA2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9973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F28771-0FCB-1849-97C5-15DEF9166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47ACCB-6D65-444B-90BF-E52B5E1EA3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3A67CE-7845-124E-8006-FDE39738D9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BB814-64FE-A046-86EF-08998BAE6296}" type="datetimeFigureOut">
              <a:rPr lang="en-US" smtClean="0"/>
              <a:t>9/6/23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BCF6F0-F3EC-0740-8E59-8E07B86CA6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C5EE6-B37C-A14F-9F8D-626A1A6B9C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9767F-F7F8-0444-8FF0-8E88AC8DA2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2129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0254AE-1DF0-0A45-A49E-054838A288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D6473B-B4CD-F146-8D7B-136AC5CC43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4FAE9E-3458-2249-A417-D16310E11E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BB814-64FE-A046-86EF-08998BAE6296}" type="datetimeFigureOut">
              <a:rPr lang="en-US" smtClean="0"/>
              <a:t>9/6/23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896904-C1CA-B845-9A35-0C669BD419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56D05C-2B9E-7540-B264-B6CA1BC184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9767F-F7F8-0444-8FF0-8E88AC8DA2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0198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07C57-90BD-3241-814F-BB89C538F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FE7678-2512-5641-AAD6-87CA9EAC79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DB9819-4193-9A4B-B2CA-1DC70FD8C7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CD32BF-9CE8-E845-A024-E84DFEE433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BB814-64FE-A046-86EF-08998BAE6296}" type="datetimeFigureOut">
              <a:rPr lang="en-US" smtClean="0"/>
              <a:t>9/6/23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F5A64C-77F1-B348-921B-3C7672BD90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E322C7-413E-A747-B152-9B86ACA0AE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9767F-F7F8-0444-8FF0-8E88AC8DA2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2326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3E9EC-4BEF-7943-B721-5A64C2F762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EF98B3-8552-CB40-A76E-CF7B590B87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017982-ABA9-ED49-9BDE-FD5F3AD78B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3A983A5-59AA-3D46-A493-E19EC5D8FC0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93E1B4F-A726-1943-9A11-A6AB19F609D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E64D71D-9D68-0042-95F4-00A97F3BE2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BB814-64FE-A046-86EF-08998BAE6296}" type="datetimeFigureOut">
              <a:rPr lang="en-US" smtClean="0"/>
              <a:t>9/6/23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1663355-33F6-4E49-BECA-36338EAE60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B71BAE-3E2E-7A41-B67B-8360766A36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9767F-F7F8-0444-8FF0-8E88AC8DA2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3268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EBCA99-3127-D041-8B28-9BB8EAA9DD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D2A1FC8-A284-574E-8B44-F8FCBD4396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BB814-64FE-A046-86EF-08998BAE6296}" type="datetimeFigureOut">
              <a:rPr lang="en-US" smtClean="0"/>
              <a:t>9/6/23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5A7701-E120-C546-B253-E793ACE953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7C63F5-7D25-B14B-9F02-39518AB4BF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9767F-F7F8-0444-8FF0-8E88AC8DA2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73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52FA9B1-EF5E-744E-BA01-D757DF7B18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BB814-64FE-A046-86EF-08998BAE6296}" type="datetimeFigureOut">
              <a:rPr lang="en-US" smtClean="0"/>
              <a:t>9/6/23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567D91-975F-7C4C-9155-B4ECCC6A05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61B2B3-E388-4644-9D61-330A5CEF1C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9767F-F7F8-0444-8FF0-8E88AC8DA2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3560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FDCD4-5E72-E145-9D54-3E9A77B969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730BAA-5BAA-C744-A4B4-6AE5693CA6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68FF3E-91C8-FC4A-9F2B-4DC79F6406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C90D91-29EC-EF47-A7AF-62E4EE3B04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BB814-64FE-A046-86EF-08998BAE6296}" type="datetimeFigureOut">
              <a:rPr lang="en-US" smtClean="0"/>
              <a:t>9/6/23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DEB4AA-A905-BA49-AD8A-4CA03B06A1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AF4BAF-2D8E-2344-BA91-FCE41297D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9767F-F7F8-0444-8FF0-8E88AC8DA2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7384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8BA47-DE99-164D-B67E-8812CABF9C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47B0BA5-9A7E-834F-92BD-D9376C9BF2B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D58FB2-5936-644B-A189-5D66795A5A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C76BAB-FFAA-B14A-9889-2DAE142347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BB814-64FE-A046-86EF-08998BAE6296}" type="datetimeFigureOut">
              <a:rPr lang="en-US" smtClean="0"/>
              <a:t>9/6/23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D1C1E7-38A2-1A4E-B910-287FF62915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B9FCC8-8F6E-3B4A-ADD7-73B94A3559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9767F-F7F8-0444-8FF0-8E88AC8DA2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0699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EA524F-5BC8-F049-914A-A2995F1DEB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961C70-C5C8-5248-B978-45E99089D2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04A288-F7FC-0840-AD58-2BD8253A80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0BB814-64FE-A046-86EF-08998BAE6296}" type="datetimeFigureOut">
              <a:rPr lang="en-US" smtClean="0"/>
              <a:t>9/6/23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80ADD0-8084-3D4D-B4F5-A2C2941F4D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5ED72A-71AB-744A-AB70-74F9513FCD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89767F-F7F8-0444-8FF0-8E88AC8DA2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676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1.png"/></Relationships>
</file>

<file path=ppt/slides/_rels/slide3.xml.rels><?xml version="1.0" encoding="UTF-8" standalone="yes"?>
<Relationships xmlns="http://schemas.openxmlformats.org/package/2006/relationships"><Relationship Id="rId7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10.png"/><Relationship Id="rId4" Type="http://schemas.openxmlformats.org/officeDocument/2006/relationships/image" Target="../media/image200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2378156-39DA-9856-959A-91945368316E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Today we’re going to talk about quantities like this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855E8A-4FA0-2100-BFEB-6B30AD4978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49"/>
          <a:stretch/>
        </p:blipFill>
        <p:spPr>
          <a:xfrm>
            <a:off x="1725458" y="923908"/>
            <a:ext cx="7348180" cy="528820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E7EABAD-AE65-3C06-1FAF-1D07C643665D}"/>
                  </a:ext>
                </a:extLst>
              </p:cNvPr>
              <p:cNvSpPr txBox="1"/>
              <p:nvPr/>
            </p:nvSpPr>
            <p:spPr>
              <a:xfrm>
                <a:off x="4949952" y="2845046"/>
                <a:ext cx="204825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E7EABAD-AE65-3C06-1FAF-1D07C64366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9952" y="2845046"/>
                <a:ext cx="2048256" cy="461665"/>
              </a:xfrm>
              <a:prstGeom prst="rect">
                <a:avLst/>
              </a:prstGeom>
              <a:blipFill>
                <a:blip r:embed="rId3"/>
                <a:stretch>
                  <a:fillRect b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690322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9CDBA09-35B1-0741-8647-31209C5FF939}"/>
              </a:ext>
            </a:extLst>
          </p:cNvPr>
          <p:cNvSpPr txBox="1"/>
          <p:nvPr/>
        </p:nvSpPr>
        <p:spPr>
          <a:xfrm>
            <a:off x="-11118" y="0"/>
            <a:ext cx="12203117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 err="1"/>
              <a:t>Vgrid</a:t>
            </a:r>
            <a:r>
              <a:rPr lang="en-US" sz="2400" b="1" dirty="0"/>
              <a:t>: representation of the volume part of state space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CF14F63-57AB-51AB-20EA-E06A5EC859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2422" b="30236"/>
          <a:stretch/>
        </p:blipFill>
        <p:spPr>
          <a:xfrm>
            <a:off x="1172385" y="1251955"/>
            <a:ext cx="5695877" cy="83018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A6A0825-6C74-42E9-9F90-3713B52A4F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81" t="16315" r="12193" b="6316"/>
          <a:stretch/>
        </p:blipFill>
        <p:spPr bwMode="auto">
          <a:xfrm>
            <a:off x="7479631" y="1143955"/>
            <a:ext cx="4348514" cy="3850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3">
                <a:extLst>
                  <a:ext uri="{FF2B5EF4-FFF2-40B4-BE49-F238E27FC236}">
                    <a16:creationId xmlns:a16="http://schemas.microsoft.com/office/drawing/2014/main" id="{4CA837E7-EC4B-4568-D9E9-D7FC275F8BE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269223" y="3429000"/>
                <a:ext cx="2886294" cy="1319015"/>
              </a:xfrm>
              <a:prstGeom prst="rect">
                <a:avLst/>
              </a:prstGeom>
              <a:noFill/>
            </p:spPr>
            <p:txBody>
              <a:bodyPr vert="horz" wrap="square" lIns="91440" tIns="45720" rIns="91440" bIns="45720" rtlCol="0">
                <a:sp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i="1" dirty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 dirty="0">
                                    <a:solidFill>
                                      <a:schemeClr val="accent4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 dirty="0">
                                    <a:solidFill>
                                      <a:schemeClr val="accent4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i="1" dirty="0" smtClean="0">
                                    <a:solidFill>
                                      <a:schemeClr val="accent4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𝑉</m:t>
                                </m:r>
                              </m:num>
                              <m:den>
                                <m:r>
                                  <a:rPr lang="en-US" i="1" dirty="0">
                                    <a:solidFill>
                                      <a:schemeClr val="accent4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i="1" dirty="0">
                                    <a:solidFill>
                                      <a:schemeClr val="accent4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𝑉</m:t>
                                </m:r>
                              </m:den>
                            </m:f>
                          </m:e>
                        </m:d>
                      </m:e>
                      <m:sub>
                        <m:r>
                          <a:rPr lang="en-US" i="1" dirty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i="1" dirty="0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solidFill>
                      <a:schemeClr val="accent4">
                        <a:lumMod val="75000"/>
                      </a:schemeClr>
                    </a:solidFill>
                  </a:rPr>
                  <a:t> 1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𝑉</m:t>
                                </m:r>
                              </m:num>
                              <m:den>
                                <m:r>
                                  <a:rPr lang="en-US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</m:t>
                                </m:r>
                              </m:den>
                            </m:f>
                          </m:e>
                        </m:d>
                      </m:e>
                      <m:sub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sub>
                    </m:sSub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…</a:t>
                </a:r>
              </a:p>
            </p:txBody>
          </p:sp>
        </mc:Choice>
        <mc:Fallback xmlns="">
          <p:sp>
            <p:nvSpPr>
              <p:cNvPr id="3" name="Content Placeholder 3">
                <a:extLst>
                  <a:ext uri="{FF2B5EF4-FFF2-40B4-BE49-F238E27FC236}">
                    <a16:creationId xmlns:a16="http://schemas.microsoft.com/office/drawing/2014/main" id="{4CA837E7-EC4B-4568-D9E9-D7FC275F8B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9223" y="3429000"/>
                <a:ext cx="2886294" cy="1319015"/>
              </a:xfrm>
              <a:prstGeom prst="rect">
                <a:avLst/>
              </a:prstGeom>
              <a:blipFill>
                <a:blip r:embed="rId4"/>
                <a:stretch>
                  <a:fillRect b="-9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F0E93D5-9508-7437-9460-ECD72E7BD43A}"/>
              </a:ext>
            </a:extLst>
          </p:cNvPr>
          <p:cNvCxnSpPr>
            <a:cxnSpLocks/>
          </p:cNvCxnSpPr>
          <p:nvPr/>
        </p:nvCxnSpPr>
        <p:spPr>
          <a:xfrm flipV="1">
            <a:off x="9863328" y="1816608"/>
            <a:ext cx="1048512" cy="2487168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52520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9CDBA09-35B1-0741-8647-31209C5FF939}"/>
              </a:ext>
            </a:extLst>
          </p:cNvPr>
          <p:cNvSpPr txBox="1"/>
          <p:nvPr/>
        </p:nvSpPr>
        <p:spPr>
          <a:xfrm>
            <a:off x="-11118" y="0"/>
            <a:ext cx="12203117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 err="1"/>
              <a:t>Vgrid</a:t>
            </a:r>
            <a:r>
              <a:rPr lang="en-US" sz="2400" b="1" dirty="0"/>
              <a:t>: representation of the volume part of state space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CF14F63-57AB-51AB-20EA-E06A5EC859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2422" b="30236"/>
          <a:stretch/>
        </p:blipFill>
        <p:spPr>
          <a:xfrm>
            <a:off x="1172385" y="1251955"/>
            <a:ext cx="5695877" cy="83018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A6A0825-6C74-42E9-9F90-3713B52A4F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81" t="16315" r="12193" b="6316"/>
          <a:stretch/>
        </p:blipFill>
        <p:spPr bwMode="auto">
          <a:xfrm>
            <a:off x="7479631" y="1143955"/>
            <a:ext cx="4348514" cy="3850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3">
                <a:extLst>
                  <a:ext uri="{FF2B5EF4-FFF2-40B4-BE49-F238E27FC236}">
                    <a16:creationId xmlns:a16="http://schemas.microsoft.com/office/drawing/2014/main" id="{4CA837E7-EC4B-4568-D9E9-D7FC275F8BE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269223" y="3429000"/>
                <a:ext cx="2886294" cy="1319015"/>
              </a:xfrm>
              <a:prstGeom prst="rect">
                <a:avLst/>
              </a:prstGeom>
              <a:noFill/>
            </p:spPr>
            <p:txBody>
              <a:bodyPr vert="horz" wrap="square" lIns="91440" tIns="45720" rIns="91440" bIns="45720" rtlCol="0">
                <a:sp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i="1" dirty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 dirty="0">
                                    <a:solidFill>
                                      <a:schemeClr val="accent4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 dirty="0">
                                    <a:solidFill>
                                      <a:schemeClr val="accent4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i="1" dirty="0" smtClean="0">
                                    <a:solidFill>
                                      <a:schemeClr val="accent4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𝑉</m:t>
                                </m:r>
                              </m:num>
                              <m:den>
                                <m:r>
                                  <a:rPr lang="en-US" i="1" dirty="0">
                                    <a:solidFill>
                                      <a:schemeClr val="accent4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i="1" dirty="0">
                                    <a:solidFill>
                                      <a:schemeClr val="accent4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𝑉</m:t>
                                </m:r>
                              </m:den>
                            </m:f>
                          </m:e>
                        </m:d>
                      </m:e>
                      <m:sub>
                        <m:r>
                          <a:rPr lang="en-US" i="1" dirty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i="1" dirty="0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solidFill>
                      <a:schemeClr val="accent4">
                        <a:lumMod val="75000"/>
                      </a:schemeClr>
                    </a:solidFill>
                  </a:rPr>
                  <a:t> 1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𝑉</m:t>
                                </m:r>
                              </m:num>
                              <m:den>
                                <m:r>
                                  <a:rPr lang="en-US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</m:t>
                                </m:r>
                              </m:den>
                            </m:f>
                          </m:e>
                        </m:d>
                      </m:e>
                      <m:sub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sub>
                    </m:sSub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0</a:t>
                </a:r>
              </a:p>
            </p:txBody>
          </p:sp>
        </mc:Choice>
        <mc:Fallback xmlns="">
          <p:sp>
            <p:nvSpPr>
              <p:cNvPr id="3" name="Content Placeholder 3">
                <a:extLst>
                  <a:ext uri="{FF2B5EF4-FFF2-40B4-BE49-F238E27FC236}">
                    <a16:creationId xmlns:a16="http://schemas.microsoft.com/office/drawing/2014/main" id="{4CA837E7-EC4B-4568-D9E9-D7FC275F8B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9223" y="3429000"/>
                <a:ext cx="2886294" cy="1319015"/>
              </a:xfrm>
              <a:prstGeom prst="rect">
                <a:avLst/>
              </a:prstGeom>
              <a:blipFill>
                <a:blip r:embed="rId4"/>
                <a:stretch>
                  <a:fillRect b="-9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F0E93D5-9508-7437-9460-ECD72E7BD43A}"/>
              </a:ext>
            </a:extLst>
          </p:cNvPr>
          <p:cNvCxnSpPr>
            <a:cxnSpLocks/>
          </p:cNvCxnSpPr>
          <p:nvPr/>
        </p:nvCxnSpPr>
        <p:spPr>
          <a:xfrm flipH="1" flipV="1">
            <a:off x="8046720" y="3718560"/>
            <a:ext cx="1816608" cy="585216"/>
          </a:xfrm>
          <a:prstGeom prst="straightConnector1">
            <a:avLst/>
          </a:prstGeom>
          <a:ln w="635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B383316-FE5B-02A2-B49A-9C8C159237F4}"/>
              </a:ext>
            </a:extLst>
          </p:cNvPr>
          <p:cNvCxnSpPr>
            <a:cxnSpLocks/>
          </p:cNvCxnSpPr>
          <p:nvPr/>
        </p:nvCxnSpPr>
        <p:spPr>
          <a:xfrm flipV="1">
            <a:off x="9863328" y="1816608"/>
            <a:ext cx="1048512" cy="2487168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99257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AA1ED929-7714-C90A-925A-74B7774D7E15}"/>
                  </a:ext>
                </a:extLst>
              </p:cNvPr>
              <p:cNvSpPr txBox="1">
                <a:spLocks noGrp="1"/>
              </p:cNvSpPr>
              <p:nvPr>
                <p:ph idx="1"/>
              </p:nvPr>
            </p:nvSpPr>
            <p:spPr>
              <a:xfrm>
                <a:off x="1734611" y="1111305"/>
                <a:ext cx="10515600" cy="4570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num>
                              <m:den>
                                <m:r>
                                  <a:rPr lang="en-US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𝑉</m:t>
                                </m:r>
                              </m:den>
                            </m:f>
                          </m:e>
                        </m:d>
                      </m:e>
                      <m:sub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0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i="1" dirty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 dirty="0">
                                    <a:solidFill>
                                      <a:schemeClr val="accent4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 dirty="0">
                                    <a:solidFill>
                                      <a:schemeClr val="accent4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i="1" dirty="0">
                                    <a:solidFill>
                                      <a:schemeClr val="accent4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num>
                              <m:den>
                                <m:r>
                                  <a:rPr lang="en-US" i="1" dirty="0">
                                    <a:solidFill>
                                      <a:schemeClr val="accent4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b="0" i="1" dirty="0" smtClean="0">
                                    <a:solidFill>
                                      <a:schemeClr val="accent4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</m:t>
                                </m:r>
                              </m:den>
                            </m:f>
                          </m:e>
                        </m:d>
                      </m:e>
                      <m:sub>
                        <m:r>
                          <a:rPr lang="en-US" b="0" i="1" dirty="0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sub>
                    </m:sSub>
                    <m:r>
                      <a:rPr lang="en-US" i="1" dirty="0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solidFill>
                      <a:schemeClr val="accent4">
                        <a:lumMod val="75000"/>
                      </a:schemeClr>
                    </a:solidFill>
                  </a:rPr>
                  <a:t> 1</a:t>
                </a:r>
              </a:p>
              <a:p>
                <a:pPr marL="0" indent="0">
                  <a:buNone/>
                </a:pPr>
                <a:endParaRPr lang="en-US" i="1" dirty="0">
                  <a:solidFill>
                    <a:schemeClr val="accent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i="1" dirty="0">
                  <a:solidFill>
                    <a:schemeClr val="accent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i="1" dirty="0">
                  <a:solidFill>
                    <a:schemeClr val="accent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i="1" dirty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 dirty="0">
                                    <a:solidFill>
                                      <a:schemeClr val="accent4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 dirty="0">
                                    <a:solidFill>
                                      <a:schemeClr val="accent4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b="0" i="1" dirty="0" smtClean="0">
                                    <a:solidFill>
                                      <a:schemeClr val="accent4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𝑉</m:t>
                                </m:r>
                              </m:num>
                              <m:den>
                                <m:r>
                                  <a:rPr lang="en-US" i="1" dirty="0">
                                    <a:solidFill>
                                      <a:schemeClr val="accent4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i="1" dirty="0">
                                    <a:solidFill>
                                      <a:schemeClr val="accent4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𝑉</m:t>
                                </m:r>
                              </m:den>
                            </m:f>
                          </m:e>
                        </m:d>
                      </m:e>
                      <m:sub>
                        <m:r>
                          <a:rPr lang="en-US" i="1" dirty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i="1" dirty="0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solidFill>
                      <a:schemeClr val="accent4">
                        <a:lumMod val="75000"/>
                      </a:schemeClr>
                    </a:solidFill>
                  </a:rPr>
                  <a:t> 1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𝑉</m:t>
                                </m:r>
                              </m:num>
                              <m:den>
                                <m:r>
                                  <a:rPr lang="en-US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</m:t>
                                </m:r>
                              </m:den>
                            </m:f>
                          </m:e>
                        </m:d>
                      </m:e>
                      <m:sub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sub>
                    </m:sSub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0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AA1ED929-7714-C90A-925A-74B7774D7E15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34611" y="1111305"/>
                <a:ext cx="10515600" cy="45706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52378156-39DA-9856-959A-91945368316E}"/>
              </a:ext>
            </a:extLst>
          </p:cNvPr>
          <p:cNvSpPr txBox="1"/>
          <p:nvPr/>
        </p:nvSpPr>
        <p:spPr>
          <a:xfrm>
            <a:off x="0" y="0"/>
            <a:ext cx="3877056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Summary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42CCAAE-FF60-7506-3E7B-4800458E67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4445" y="71194"/>
            <a:ext cx="3683109" cy="289521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F50162E-9452-830E-41E9-ECC0CDFBB7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81" t="16315" r="12193" b="6316"/>
          <a:stretch/>
        </p:blipFill>
        <p:spPr bwMode="auto">
          <a:xfrm>
            <a:off x="4630211" y="3616045"/>
            <a:ext cx="2931576" cy="2596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350E1E4-AC2F-1B9A-6C4C-4C7F4DC7175F}"/>
              </a:ext>
            </a:extLst>
          </p:cNvPr>
          <p:cNvCxnSpPr>
            <a:cxnSpLocks/>
          </p:cNvCxnSpPr>
          <p:nvPr/>
        </p:nvCxnSpPr>
        <p:spPr>
          <a:xfrm flipV="1">
            <a:off x="5552254" y="889000"/>
            <a:ext cx="1877246" cy="1619059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C334BE6-B99C-6CEF-5E4A-A5D5609A10F9}"/>
              </a:ext>
            </a:extLst>
          </p:cNvPr>
          <p:cNvCxnSpPr>
            <a:cxnSpLocks/>
          </p:cNvCxnSpPr>
          <p:nvPr/>
        </p:nvCxnSpPr>
        <p:spPr>
          <a:xfrm flipH="1" flipV="1">
            <a:off x="5091379" y="1942186"/>
            <a:ext cx="457217" cy="464817"/>
          </a:xfrm>
          <a:prstGeom prst="straightConnector1">
            <a:avLst/>
          </a:prstGeom>
          <a:ln w="635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44E9522-DCD4-422A-1806-DE85C757BE79}"/>
              </a:ext>
            </a:extLst>
          </p:cNvPr>
          <p:cNvCxnSpPr>
            <a:cxnSpLocks/>
          </p:cNvCxnSpPr>
          <p:nvPr/>
        </p:nvCxnSpPr>
        <p:spPr>
          <a:xfrm flipH="1" flipV="1">
            <a:off x="4986528" y="5389307"/>
            <a:ext cx="1243584" cy="357388"/>
          </a:xfrm>
          <a:prstGeom prst="straightConnector1">
            <a:avLst/>
          </a:prstGeom>
          <a:ln w="635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F192251-32AC-50F1-8281-1D20C0FB5604}"/>
              </a:ext>
            </a:extLst>
          </p:cNvPr>
          <p:cNvCxnSpPr>
            <a:cxnSpLocks/>
          </p:cNvCxnSpPr>
          <p:nvPr/>
        </p:nvCxnSpPr>
        <p:spPr>
          <a:xfrm flipV="1">
            <a:off x="6254496" y="4006516"/>
            <a:ext cx="731520" cy="1740179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30494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0F17E805-F7CE-B7A3-E807-05F597930D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4260" y="1593048"/>
            <a:ext cx="4366012" cy="343202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9CDBA09-35B1-0741-8647-31209C5FF939}"/>
              </a:ext>
            </a:extLst>
          </p:cNvPr>
          <p:cNvSpPr txBox="1"/>
          <p:nvPr/>
        </p:nvSpPr>
        <p:spPr>
          <a:xfrm>
            <a:off x="0" y="-6023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Indices in the grids allow us to refer to specific elements (scalars)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0406FBC-16FA-BE5B-70A0-CE6A93F728EE}"/>
              </a:ext>
            </a:extLst>
          </p:cNvPr>
          <p:cNvGrpSpPr/>
          <p:nvPr/>
        </p:nvGrpSpPr>
        <p:grpSpPr>
          <a:xfrm>
            <a:off x="4352544" y="4511040"/>
            <a:ext cx="2353056" cy="1471815"/>
            <a:chOff x="2450592" y="4767072"/>
            <a:chExt cx="2353056" cy="147181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81E0ECE-426E-B034-C911-96A7A5B508E8}"/>
                </a:ext>
              </a:extLst>
            </p:cNvPr>
            <p:cNvSpPr txBox="1"/>
            <p:nvPr/>
          </p:nvSpPr>
          <p:spPr>
            <a:xfrm>
              <a:off x="2450592" y="5777222"/>
              <a:ext cx="2353056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dirty="0" err="1">
                  <a:solidFill>
                    <a:schemeClr val="accent6">
                      <a:lumMod val="50000"/>
                    </a:schemeClr>
                  </a:solidFill>
                </a:rPr>
                <a:t>Tgrid</a:t>
              </a:r>
              <a:r>
                <a:rPr lang="en-US" sz="2400" dirty="0">
                  <a:solidFill>
                    <a:schemeClr val="accent6">
                      <a:lumMod val="50000"/>
                    </a:schemeClr>
                  </a:solidFill>
                </a:rPr>
                <a:t>[0,0]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7CBF1854-7BE2-95BE-2FB4-F2356905CFE6}"/>
                </a:ext>
              </a:extLst>
            </p:cNvPr>
            <p:cNvCxnSpPr/>
            <p:nvPr/>
          </p:nvCxnSpPr>
          <p:spPr>
            <a:xfrm flipV="1">
              <a:off x="2962656" y="4767072"/>
              <a:ext cx="0" cy="1010150"/>
            </a:xfrm>
            <a:prstGeom prst="straightConnector1">
              <a:avLst/>
            </a:prstGeom>
            <a:ln w="63500">
              <a:solidFill>
                <a:schemeClr val="accent6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399001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0F17E805-F7CE-B7A3-E807-05F597930D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4260" y="1593048"/>
            <a:ext cx="4366012" cy="343202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9CDBA09-35B1-0741-8647-31209C5FF939}"/>
              </a:ext>
            </a:extLst>
          </p:cNvPr>
          <p:cNvSpPr txBox="1"/>
          <p:nvPr/>
        </p:nvSpPr>
        <p:spPr>
          <a:xfrm>
            <a:off x="0" y="-6023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Indices in the grids allow us to refer to specific elements (scalars)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0406FBC-16FA-BE5B-70A0-CE6A93F728EE}"/>
              </a:ext>
            </a:extLst>
          </p:cNvPr>
          <p:cNvGrpSpPr/>
          <p:nvPr/>
        </p:nvGrpSpPr>
        <p:grpSpPr>
          <a:xfrm>
            <a:off x="4352544" y="4511040"/>
            <a:ext cx="2353056" cy="1471815"/>
            <a:chOff x="2450592" y="4767072"/>
            <a:chExt cx="2353056" cy="147181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81E0ECE-426E-B034-C911-96A7A5B508E8}"/>
                </a:ext>
              </a:extLst>
            </p:cNvPr>
            <p:cNvSpPr txBox="1"/>
            <p:nvPr/>
          </p:nvSpPr>
          <p:spPr>
            <a:xfrm>
              <a:off x="2450592" y="5777222"/>
              <a:ext cx="2353056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dirty="0" err="1">
                  <a:solidFill>
                    <a:schemeClr val="accent6">
                      <a:lumMod val="50000"/>
                    </a:schemeClr>
                  </a:solidFill>
                </a:rPr>
                <a:t>Tgrid</a:t>
              </a:r>
              <a:r>
                <a:rPr lang="en-US" sz="2400" dirty="0">
                  <a:solidFill>
                    <a:schemeClr val="accent6">
                      <a:lumMod val="50000"/>
                    </a:schemeClr>
                  </a:solidFill>
                </a:rPr>
                <a:t>[0,0]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7CBF1854-7BE2-95BE-2FB4-F2356905CFE6}"/>
                </a:ext>
              </a:extLst>
            </p:cNvPr>
            <p:cNvCxnSpPr/>
            <p:nvPr/>
          </p:nvCxnSpPr>
          <p:spPr>
            <a:xfrm flipV="1">
              <a:off x="2962656" y="4767072"/>
              <a:ext cx="0" cy="1010150"/>
            </a:xfrm>
            <a:prstGeom prst="straightConnector1">
              <a:avLst/>
            </a:prstGeom>
            <a:ln w="63500">
              <a:solidFill>
                <a:schemeClr val="accent6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EE17023-8471-B67F-16F5-F3BD717F624C}"/>
              </a:ext>
            </a:extLst>
          </p:cNvPr>
          <p:cNvGrpSpPr/>
          <p:nvPr/>
        </p:nvGrpSpPr>
        <p:grpSpPr>
          <a:xfrm>
            <a:off x="6949440" y="2511552"/>
            <a:ext cx="3858768" cy="814380"/>
            <a:chOff x="1554480" y="5260479"/>
            <a:chExt cx="3858768" cy="814380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94160A4-614D-0089-0579-30F1FB5BE243}"/>
                </a:ext>
              </a:extLst>
            </p:cNvPr>
            <p:cNvSpPr txBox="1"/>
            <p:nvPr/>
          </p:nvSpPr>
          <p:spPr>
            <a:xfrm>
              <a:off x="3060192" y="5613194"/>
              <a:ext cx="2353056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dirty="0" err="1">
                  <a:solidFill>
                    <a:schemeClr val="accent6">
                      <a:lumMod val="50000"/>
                    </a:schemeClr>
                  </a:solidFill>
                </a:rPr>
                <a:t>Tgrid</a:t>
              </a:r>
              <a:r>
                <a:rPr lang="en-US" sz="2400" dirty="0">
                  <a:solidFill>
                    <a:schemeClr val="accent6">
                      <a:lumMod val="50000"/>
                    </a:schemeClr>
                  </a:solidFill>
                </a:rPr>
                <a:t>[-1,0]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D7438888-1BDC-BC26-74E7-C57AA06D3F3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554480" y="5260479"/>
              <a:ext cx="1408176" cy="516743"/>
            </a:xfrm>
            <a:prstGeom prst="straightConnector1">
              <a:avLst/>
            </a:prstGeom>
            <a:ln w="63500">
              <a:solidFill>
                <a:schemeClr val="accent6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096157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0F17E805-F7CE-B7A3-E807-05F597930D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4260" y="1593048"/>
            <a:ext cx="4366012" cy="343202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9CDBA09-35B1-0741-8647-31209C5FF939}"/>
              </a:ext>
            </a:extLst>
          </p:cNvPr>
          <p:cNvSpPr txBox="1"/>
          <p:nvPr/>
        </p:nvSpPr>
        <p:spPr>
          <a:xfrm>
            <a:off x="0" y="-6023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Indices in the grids allow us to refer to specific elements (scalars)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0406FBC-16FA-BE5B-70A0-CE6A93F728EE}"/>
              </a:ext>
            </a:extLst>
          </p:cNvPr>
          <p:cNvGrpSpPr/>
          <p:nvPr/>
        </p:nvGrpSpPr>
        <p:grpSpPr>
          <a:xfrm>
            <a:off x="4352544" y="4511040"/>
            <a:ext cx="2353056" cy="1471815"/>
            <a:chOff x="2450592" y="4767072"/>
            <a:chExt cx="2353056" cy="147181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81E0ECE-426E-B034-C911-96A7A5B508E8}"/>
                </a:ext>
              </a:extLst>
            </p:cNvPr>
            <p:cNvSpPr txBox="1"/>
            <p:nvPr/>
          </p:nvSpPr>
          <p:spPr>
            <a:xfrm>
              <a:off x="2450592" y="5777222"/>
              <a:ext cx="2353056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dirty="0" err="1">
                  <a:solidFill>
                    <a:schemeClr val="accent6">
                      <a:lumMod val="50000"/>
                    </a:schemeClr>
                  </a:solidFill>
                </a:rPr>
                <a:t>Tgrid</a:t>
              </a:r>
              <a:r>
                <a:rPr lang="en-US" sz="2400" dirty="0">
                  <a:solidFill>
                    <a:schemeClr val="accent6">
                      <a:lumMod val="50000"/>
                    </a:schemeClr>
                  </a:solidFill>
                </a:rPr>
                <a:t>[0,0]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7CBF1854-7BE2-95BE-2FB4-F2356905CFE6}"/>
                </a:ext>
              </a:extLst>
            </p:cNvPr>
            <p:cNvCxnSpPr/>
            <p:nvPr/>
          </p:nvCxnSpPr>
          <p:spPr>
            <a:xfrm flipV="1">
              <a:off x="2962656" y="4767072"/>
              <a:ext cx="0" cy="1010150"/>
            </a:xfrm>
            <a:prstGeom prst="straightConnector1">
              <a:avLst/>
            </a:prstGeom>
            <a:ln w="63500">
              <a:solidFill>
                <a:schemeClr val="accent6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A0F2AD8-6DDD-F1FA-E3D5-87E6C8B3AECF}"/>
              </a:ext>
            </a:extLst>
          </p:cNvPr>
          <p:cNvGrpSpPr/>
          <p:nvPr/>
        </p:nvGrpSpPr>
        <p:grpSpPr>
          <a:xfrm>
            <a:off x="1633728" y="3465421"/>
            <a:ext cx="2438400" cy="461665"/>
            <a:chOff x="1572768" y="4122158"/>
            <a:chExt cx="2438400" cy="461665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A923E9C-9489-E44F-475E-E7AE68A41FFE}"/>
                </a:ext>
              </a:extLst>
            </p:cNvPr>
            <p:cNvSpPr txBox="1"/>
            <p:nvPr/>
          </p:nvSpPr>
          <p:spPr>
            <a:xfrm>
              <a:off x="1572768" y="4122158"/>
              <a:ext cx="2353056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dirty="0" err="1">
                  <a:solidFill>
                    <a:schemeClr val="accent6">
                      <a:lumMod val="50000"/>
                    </a:schemeClr>
                  </a:solidFill>
                </a:rPr>
                <a:t>Tgrid</a:t>
              </a:r>
              <a:r>
                <a:rPr lang="en-US" sz="2400" dirty="0">
                  <a:solidFill>
                    <a:schemeClr val="accent6">
                      <a:lumMod val="50000"/>
                    </a:schemeClr>
                  </a:solidFill>
                </a:rPr>
                <a:t>[0,-1]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9DD57B80-F808-2626-9E1E-AE26D9B65003}"/>
                </a:ext>
              </a:extLst>
            </p:cNvPr>
            <p:cNvCxnSpPr>
              <a:cxnSpLocks/>
            </p:cNvCxnSpPr>
            <p:nvPr/>
          </p:nvCxnSpPr>
          <p:spPr>
            <a:xfrm>
              <a:off x="2985764" y="4413950"/>
              <a:ext cx="1025404" cy="4402"/>
            </a:xfrm>
            <a:prstGeom prst="straightConnector1">
              <a:avLst/>
            </a:prstGeom>
            <a:ln w="63500">
              <a:solidFill>
                <a:schemeClr val="accent6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EE17023-8471-B67F-16F5-F3BD717F624C}"/>
              </a:ext>
            </a:extLst>
          </p:cNvPr>
          <p:cNvGrpSpPr/>
          <p:nvPr/>
        </p:nvGrpSpPr>
        <p:grpSpPr>
          <a:xfrm>
            <a:off x="6949440" y="2511552"/>
            <a:ext cx="3858768" cy="814380"/>
            <a:chOff x="1554480" y="5260479"/>
            <a:chExt cx="3858768" cy="814380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94160A4-614D-0089-0579-30F1FB5BE243}"/>
                </a:ext>
              </a:extLst>
            </p:cNvPr>
            <p:cNvSpPr txBox="1"/>
            <p:nvPr/>
          </p:nvSpPr>
          <p:spPr>
            <a:xfrm>
              <a:off x="3060192" y="5613194"/>
              <a:ext cx="2353056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dirty="0" err="1">
                  <a:solidFill>
                    <a:schemeClr val="accent6">
                      <a:lumMod val="50000"/>
                    </a:schemeClr>
                  </a:solidFill>
                </a:rPr>
                <a:t>Tgrid</a:t>
              </a:r>
              <a:r>
                <a:rPr lang="en-US" sz="2400" dirty="0">
                  <a:solidFill>
                    <a:schemeClr val="accent6">
                      <a:lumMod val="50000"/>
                    </a:schemeClr>
                  </a:solidFill>
                </a:rPr>
                <a:t>[-1,0]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D7438888-1BDC-BC26-74E7-C57AA06D3F3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554480" y="5260479"/>
              <a:ext cx="1408176" cy="516743"/>
            </a:xfrm>
            <a:prstGeom prst="straightConnector1">
              <a:avLst/>
            </a:prstGeom>
            <a:ln w="63500">
              <a:solidFill>
                <a:schemeClr val="accent6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655732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9CDBA09-35B1-0741-8647-31209C5FF939}"/>
              </a:ext>
            </a:extLst>
          </p:cNvPr>
          <p:cNvSpPr txBox="1"/>
          <p:nvPr/>
        </p:nvSpPr>
        <p:spPr>
          <a:xfrm>
            <a:off x="0" y="-6023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Indices in the grids allow us to refer to specific elements (scalars)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B6501288-7EFF-87DF-A0D3-81E7D034C3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81" t="16315" r="12193" b="6316"/>
          <a:stretch/>
        </p:blipFill>
        <p:spPr bwMode="auto">
          <a:xfrm>
            <a:off x="3986786" y="1910704"/>
            <a:ext cx="3776465" cy="3344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BE6EECEE-F99B-5566-22DF-3927A7CE6373}"/>
              </a:ext>
            </a:extLst>
          </p:cNvPr>
          <p:cNvGrpSpPr/>
          <p:nvPr/>
        </p:nvGrpSpPr>
        <p:grpSpPr>
          <a:xfrm>
            <a:off x="3870960" y="4230624"/>
            <a:ext cx="2353056" cy="1606742"/>
            <a:chOff x="2450592" y="4632145"/>
            <a:chExt cx="2353056" cy="160674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1591B64-7118-0B7B-FFD7-F07256C00BBF}"/>
                </a:ext>
              </a:extLst>
            </p:cNvPr>
            <p:cNvSpPr txBox="1"/>
            <p:nvPr/>
          </p:nvSpPr>
          <p:spPr>
            <a:xfrm>
              <a:off x="2450592" y="5777222"/>
              <a:ext cx="2353056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dirty="0" err="1">
                  <a:solidFill>
                    <a:srgbClr val="7030A0"/>
                  </a:solidFill>
                </a:rPr>
                <a:t>Vgrid</a:t>
              </a:r>
              <a:r>
                <a:rPr lang="en-US" sz="2400" dirty="0">
                  <a:solidFill>
                    <a:srgbClr val="7030A0"/>
                  </a:solidFill>
                </a:rPr>
                <a:t>[0,0]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7355796F-5526-FF39-4653-2FED872B2E6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62656" y="4632145"/>
              <a:ext cx="91440" cy="1145077"/>
            </a:xfrm>
            <a:prstGeom prst="straightConnector1">
              <a:avLst/>
            </a:prstGeom>
            <a:ln w="635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584196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9CDBA09-35B1-0741-8647-31209C5FF939}"/>
              </a:ext>
            </a:extLst>
          </p:cNvPr>
          <p:cNvSpPr txBox="1"/>
          <p:nvPr/>
        </p:nvSpPr>
        <p:spPr>
          <a:xfrm>
            <a:off x="0" y="-6023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Indices in the grids allow us to refer to specific elements (scalars)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B6501288-7EFF-87DF-A0D3-81E7D034C3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81" t="16315" r="12193" b="6316"/>
          <a:stretch/>
        </p:blipFill>
        <p:spPr bwMode="auto">
          <a:xfrm>
            <a:off x="3986786" y="1910704"/>
            <a:ext cx="3776465" cy="3344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BE6EECEE-F99B-5566-22DF-3927A7CE6373}"/>
              </a:ext>
            </a:extLst>
          </p:cNvPr>
          <p:cNvGrpSpPr/>
          <p:nvPr/>
        </p:nvGrpSpPr>
        <p:grpSpPr>
          <a:xfrm>
            <a:off x="3870960" y="4230624"/>
            <a:ext cx="2353056" cy="1606742"/>
            <a:chOff x="2450592" y="4632145"/>
            <a:chExt cx="2353056" cy="160674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1591B64-7118-0B7B-FFD7-F07256C00BBF}"/>
                </a:ext>
              </a:extLst>
            </p:cNvPr>
            <p:cNvSpPr txBox="1"/>
            <p:nvPr/>
          </p:nvSpPr>
          <p:spPr>
            <a:xfrm>
              <a:off x="2450592" y="5777222"/>
              <a:ext cx="2353056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dirty="0" err="1">
                  <a:solidFill>
                    <a:srgbClr val="7030A0"/>
                  </a:solidFill>
                </a:rPr>
                <a:t>Vgrid</a:t>
              </a:r>
              <a:r>
                <a:rPr lang="en-US" sz="2400" dirty="0">
                  <a:solidFill>
                    <a:srgbClr val="7030A0"/>
                  </a:solidFill>
                </a:rPr>
                <a:t>[0,0]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7355796F-5526-FF39-4653-2FED872B2E6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62656" y="4632145"/>
              <a:ext cx="91440" cy="1145077"/>
            </a:xfrm>
            <a:prstGeom prst="straightConnector1">
              <a:avLst/>
            </a:prstGeom>
            <a:ln w="635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EF4FB2A-8385-D407-6283-E3B234566784}"/>
              </a:ext>
            </a:extLst>
          </p:cNvPr>
          <p:cNvGrpSpPr/>
          <p:nvPr/>
        </p:nvGrpSpPr>
        <p:grpSpPr>
          <a:xfrm>
            <a:off x="5443726" y="4803162"/>
            <a:ext cx="2353056" cy="1606742"/>
            <a:chOff x="2450592" y="4632145"/>
            <a:chExt cx="2353056" cy="1606742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E9FF763-DC91-2683-37CF-C740E5716CEF}"/>
                </a:ext>
              </a:extLst>
            </p:cNvPr>
            <p:cNvSpPr txBox="1"/>
            <p:nvPr/>
          </p:nvSpPr>
          <p:spPr>
            <a:xfrm>
              <a:off x="2450592" y="5777222"/>
              <a:ext cx="2353056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dirty="0" err="1">
                  <a:solidFill>
                    <a:srgbClr val="7030A0"/>
                  </a:solidFill>
                </a:rPr>
                <a:t>Vgrid</a:t>
              </a:r>
              <a:r>
                <a:rPr lang="en-US" sz="2400" dirty="0">
                  <a:solidFill>
                    <a:srgbClr val="7030A0"/>
                  </a:solidFill>
                </a:rPr>
                <a:t>[-1,0]</a:t>
              </a: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D9EA57FE-5815-16AF-2039-903F9B949C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62656" y="4632145"/>
              <a:ext cx="91440" cy="1145077"/>
            </a:xfrm>
            <a:prstGeom prst="straightConnector1">
              <a:avLst/>
            </a:prstGeom>
            <a:ln w="635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278512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9CDBA09-35B1-0741-8647-31209C5FF939}"/>
              </a:ext>
            </a:extLst>
          </p:cNvPr>
          <p:cNvSpPr txBox="1"/>
          <p:nvPr/>
        </p:nvSpPr>
        <p:spPr>
          <a:xfrm>
            <a:off x="0" y="-6023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Indices in the grids allow us to refer to specific elements (scalars)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B6501288-7EFF-87DF-A0D3-81E7D034C3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81" t="16315" r="12193" b="6316"/>
          <a:stretch/>
        </p:blipFill>
        <p:spPr bwMode="auto">
          <a:xfrm>
            <a:off x="3986786" y="1910704"/>
            <a:ext cx="3776465" cy="3344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BE6EECEE-F99B-5566-22DF-3927A7CE6373}"/>
              </a:ext>
            </a:extLst>
          </p:cNvPr>
          <p:cNvGrpSpPr/>
          <p:nvPr/>
        </p:nvGrpSpPr>
        <p:grpSpPr>
          <a:xfrm>
            <a:off x="3870960" y="4230624"/>
            <a:ext cx="2353056" cy="1606742"/>
            <a:chOff x="2450592" y="4632145"/>
            <a:chExt cx="2353056" cy="160674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1591B64-7118-0B7B-FFD7-F07256C00BBF}"/>
                </a:ext>
              </a:extLst>
            </p:cNvPr>
            <p:cNvSpPr txBox="1"/>
            <p:nvPr/>
          </p:nvSpPr>
          <p:spPr>
            <a:xfrm>
              <a:off x="2450592" y="5777222"/>
              <a:ext cx="2353056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dirty="0" err="1">
                  <a:solidFill>
                    <a:srgbClr val="7030A0"/>
                  </a:solidFill>
                </a:rPr>
                <a:t>Vgrid</a:t>
              </a:r>
              <a:r>
                <a:rPr lang="en-US" sz="2400" dirty="0">
                  <a:solidFill>
                    <a:srgbClr val="7030A0"/>
                  </a:solidFill>
                </a:rPr>
                <a:t>[0,0]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7355796F-5526-FF39-4653-2FED872B2E6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62656" y="4632145"/>
              <a:ext cx="91440" cy="1145077"/>
            </a:xfrm>
            <a:prstGeom prst="straightConnector1">
              <a:avLst/>
            </a:prstGeom>
            <a:ln w="635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B8CEC22-933F-8331-F003-7269BA02B355}"/>
              </a:ext>
            </a:extLst>
          </p:cNvPr>
          <p:cNvGrpSpPr/>
          <p:nvPr/>
        </p:nvGrpSpPr>
        <p:grpSpPr>
          <a:xfrm>
            <a:off x="5490970" y="897573"/>
            <a:ext cx="2933702" cy="1118310"/>
            <a:chOff x="2284474" y="5017656"/>
            <a:chExt cx="2933702" cy="1118310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1F10BC0-B3F0-9BBC-B53D-FB95BF74614B}"/>
                </a:ext>
              </a:extLst>
            </p:cNvPr>
            <p:cNvSpPr txBox="1"/>
            <p:nvPr/>
          </p:nvSpPr>
          <p:spPr>
            <a:xfrm>
              <a:off x="2865120" y="5017656"/>
              <a:ext cx="2353056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dirty="0" err="1">
                  <a:solidFill>
                    <a:srgbClr val="7030A0"/>
                  </a:solidFill>
                </a:rPr>
                <a:t>Vgrid</a:t>
              </a:r>
              <a:r>
                <a:rPr lang="en-US" sz="2400" dirty="0">
                  <a:solidFill>
                    <a:srgbClr val="7030A0"/>
                  </a:solidFill>
                </a:rPr>
                <a:t>[0,-1]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E9CFD8F0-6A02-EA2B-DBED-45DB3B7B209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84474" y="5479321"/>
              <a:ext cx="580646" cy="656645"/>
            </a:xfrm>
            <a:prstGeom prst="straightConnector1">
              <a:avLst/>
            </a:prstGeom>
            <a:ln w="635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EF4FB2A-8385-D407-6283-E3B234566784}"/>
              </a:ext>
            </a:extLst>
          </p:cNvPr>
          <p:cNvGrpSpPr/>
          <p:nvPr/>
        </p:nvGrpSpPr>
        <p:grpSpPr>
          <a:xfrm>
            <a:off x="5443726" y="4803162"/>
            <a:ext cx="2353056" cy="1606742"/>
            <a:chOff x="2450592" y="4632145"/>
            <a:chExt cx="2353056" cy="1606742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E9FF763-DC91-2683-37CF-C740E5716CEF}"/>
                </a:ext>
              </a:extLst>
            </p:cNvPr>
            <p:cNvSpPr txBox="1"/>
            <p:nvPr/>
          </p:nvSpPr>
          <p:spPr>
            <a:xfrm>
              <a:off x="2450592" y="5777222"/>
              <a:ext cx="2353056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dirty="0" err="1">
                  <a:solidFill>
                    <a:srgbClr val="7030A0"/>
                  </a:solidFill>
                </a:rPr>
                <a:t>Vgrid</a:t>
              </a:r>
              <a:r>
                <a:rPr lang="en-US" sz="2400" dirty="0">
                  <a:solidFill>
                    <a:srgbClr val="7030A0"/>
                  </a:solidFill>
                </a:rPr>
                <a:t>[-1,0]</a:t>
              </a: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D9EA57FE-5815-16AF-2039-903F9B949C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62656" y="4632145"/>
              <a:ext cx="91440" cy="1145077"/>
            </a:xfrm>
            <a:prstGeom prst="straightConnector1">
              <a:avLst/>
            </a:prstGeom>
            <a:ln w="635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714FFF53-6087-0B33-74BA-1EB60B58485C}"/>
              </a:ext>
            </a:extLst>
          </p:cNvPr>
          <p:cNvGrpSpPr/>
          <p:nvPr/>
        </p:nvGrpSpPr>
        <p:grpSpPr>
          <a:xfrm>
            <a:off x="6957821" y="1359238"/>
            <a:ext cx="2933702" cy="1118310"/>
            <a:chOff x="2284474" y="5017656"/>
            <a:chExt cx="2933702" cy="111831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E895684-C4C2-095B-4573-516B78B1AF26}"/>
                </a:ext>
              </a:extLst>
            </p:cNvPr>
            <p:cNvSpPr txBox="1"/>
            <p:nvPr/>
          </p:nvSpPr>
          <p:spPr>
            <a:xfrm>
              <a:off x="2865120" y="5017656"/>
              <a:ext cx="2353056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dirty="0" err="1">
                  <a:solidFill>
                    <a:srgbClr val="7030A0"/>
                  </a:solidFill>
                </a:rPr>
                <a:t>Vgrid</a:t>
              </a:r>
              <a:r>
                <a:rPr lang="en-US" sz="2400" dirty="0">
                  <a:solidFill>
                    <a:srgbClr val="7030A0"/>
                  </a:solidFill>
                </a:rPr>
                <a:t>[-1,-1]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A98633FE-7EEB-12B6-04D3-11198195A4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84474" y="5479321"/>
              <a:ext cx="580646" cy="656645"/>
            </a:xfrm>
            <a:prstGeom prst="straightConnector1">
              <a:avLst/>
            </a:prstGeom>
            <a:ln w="635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903628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85B6FF27-9AE9-0B41-8BEE-C1D4F183A8A2}"/>
              </a:ext>
            </a:extLst>
          </p:cNvPr>
          <p:cNvSpPr txBox="1"/>
          <p:nvPr/>
        </p:nvSpPr>
        <p:spPr>
          <a:xfrm>
            <a:off x="-1390" y="-4148"/>
            <a:ext cx="12193389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Isochores of </a:t>
            </a:r>
            <a:r>
              <a:rPr lang="en-US" sz="2400" b="1" dirty="0" err="1"/>
              <a:t>Tgrid</a:t>
            </a:r>
            <a:endParaRPr lang="en-US" sz="2400" b="1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3242502-C89C-5780-CD20-485FDE6F5858}"/>
              </a:ext>
            </a:extLst>
          </p:cNvPr>
          <p:cNvGrpSpPr/>
          <p:nvPr/>
        </p:nvGrpSpPr>
        <p:grpSpPr>
          <a:xfrm>
            <a:off x="499756" y="757090"/>
            <a:ext cx="5070125" cy="4060063"/>
            <a:chOff x="703720" y="1044702"/>
            <a:chExt cx="5070125" cy="406006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F0A9D5B0-F303-0042-8A8A-55FDAD4D080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03720" y="1119251"/>
              <a:ext cx="5070125" cy="3985514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18CCF6DC-C8A9-B747-B535-3972883AF44E}"/>
                    </a:ext>
                  </a:extLst>
                </p:cNvPr>
                <p:cNvSpPr/>
                <p:nvPr/>
              </p:nvSpPr>
              <p:spPr>
                <a:xfrm>
                  <a:off x="2773906" y="1044702"/>
                  <a:ext cx="953338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𝑻</m:t>
                        </m:r>
                        <m:d>
                          <m:dPr>
                            <m:ctrlPr>
                              <a:rPr lang="en-US" b="1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dirty="0">
                                <a:latin typeface="Cambria Math" panose="02040503050406030204" pitchFamily="18" charset="0"/>
                              </a:rPr>
                              <m:t>𝑻</m:t>
                            </m:r>
                            <m:r>
                              <a:rPr lang="en-US" b="1" i="1" dirty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1" i="1" dirty="0">
                                <a:latin typeface="Cambria Math" panose="02040503050406030204" pitchFamily="18" charset="0"/>
                              </a:rPr>
                              <m:t>𝑽</m:t>
                            </m:r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18CCF6DC-C8A9-B747-B535-3972883AF44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73906" y="1044702"/>
                  <a:ext cx="953338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C69166DE-4095-7D21-A263-D0C0D9D0EC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91132" y="2140796"/>
              <a:ext cx="2548128" cy="2292096"/>
            </a:xfrm>
            <a:prstGeom prst="straightConnector1">
              <a:avLst/>
            </a:prstGeom>
            <a:ln w="635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F0A072F4-5763-40F3-8489-89BBB552BD14}"/>
              </a:ext>
            </a:extLst>
          </p:cNvPr>
          <p:cNvSpPr txBox="1"/>
          <p:nvPr/>
        </p:nvSpPr>
        <p:spPr>
          <a:xfrm>
            <a:off x="5382922" y="744444"/>
            <a:ext cx="670728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The elements of </a:t>
            </a:r>
            <a:r>
              <a:rPr lang="en-US" sz="2400" dirty="0" err="1"/>
              <a:t>Tgrid</a:t>
            </a:r>
            <a:r>
              <a:rPr lang="en-US" sz="2400" dirty="0"/>
              <a:t> belonging to a fixed volume form an </a:t>
            </a:r>
            <a:r>
              <a:rPr lang="en-US" sz="2400" b="1" dirty="0"/>
              <a:t>array</a:t>
            </a:r>
            <a:r>
              <a:rPr lang="en-US" sz="2400" dirty="0"/>
              <a:t>: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400" dirty="0" err="1"/>
              <a:t>Tgrid</a:t>
            </a:r>
            <a:r>
              <a:rPr lang="en-US" sz="2400" dirty="0"/>
              <a:t>[:,0] = 200, 204, … 400</a:t>
            </a:r>
          </a:p>
        </p:txBody>
      </p:sp>
    </p:spTree>
    <p:extLst>
      <p:ext uri="{BB962C8B-B14F-4D97-AF65-F5344CB8AC3E}">
        <p14:creationId xmlns:p14="http://schemas.microsoft.com/office/powerpoint/2010/main" val="8984266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2378156-39DA-9856-959A-91945368316E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Today we’re going to talk about quantities like this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855E8A-4FA0-2100-BFEB-6B30AD4978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49"/>
          <a:stretch/>
        </p:blipFill>
        <p:spPr>
          <a:xfrm>
            <a:off x="1725458" y="923908"/>
            <a:ext cx="7348180" cy="5288205"/>
          </a:xfrm>
          <a:prstGeom prst="rect">
            <a:avLst/>
          </a:prstGeom>
        </p:spPr>
      </p:pic>
      <p:pic>
        <p:nvPicPr>
          <p:cNvPr id="1026" name="Picture 2" descr="Skiing Svg Png Icon Free Download (#432419) - OnlineWebFonts.COM">
            <a:extLst>
              <a:ext uri="{FF2B5EF4-FFF2-40B4-BE49-F238E27FC236}">
                <a16:creationId xmlns:a16="http://schemas.microsoft.com/office/drawing/2014/main" id="{373629AF-6CB2-5E7B-CB61-629446F115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85742">
            <a:off x="6270173" y="1513113"/>
            <a:ext cx="903514" cy="903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368E90E-779C-E8D6-A4FC-941810C3B513}"/>
                  </a:ext>
                </a:extLst>
              </p:cNvPr>
              <p:cNvSpPr txBox="1"/>
              <p:nvPr/>
            </p:nvSpPr>
            <p:spPr>
              <a:xfrm>
                <a:off x="7319764" y="1539593"/>
                <a:ext cx="1643743" cy="850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2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𝐺</m:t>
                                  </m:r>
                                </m:num>
                                <m:den>
                                  <m:r>
                                    <a:rPr lang="en-US" sz="24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2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368E90E-779C-E8D6-A4FC-941810C3B5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9764" y="1539593"/>
                <a:ext cx="1643743" cy="850554"/>
              </a:xfrm>
              <a:prstGeom prst="rect">
                <a:avLst/>
              </a:prstGeom>
              <a:blipFill>
                <a:blip r:embed="rId4"/>
                <a:stretch>
                  <a:fillRect b="-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E47EA7F-1CD0-1966-BBAB-75C52EAA94DD}"/>
                  </a:ext>
                </a:extLst>
              </p:cNvPr>
              <p:cNvSpPr txBox="1"/>
              <p:nvPr/>
            </p:nvSpPr>
            <p:spPr>
              <a:xfrm>
                <a:off x="4949952" y="2845046"/>
                <a:ext cx="204825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E47EA7F-1CD0-1966-BBAB-75C52EAA94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9952" y="2845046"/>
                <a:ext cx="2048256" cy="461665"/>
              </a:xfrm>
              <a:prstGeom prst="rect">
                <a:avLst/>
              </a:prstGeom>
              <a:blipFill>
                <a:blip r:embed="rId5"/>
                <a:stretch>
                  <a:fillRect b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6F5B5082-2AF5-F9FB-62CD-329B9E6CB3C5}"/>
              </a:ext>
            </a:extLst>
          </p:cNvPr>
          <p:cNvSpPr txBox="1"/>
          <p:nvPr/>
        </p:nvSpPr>
        <p:spPr>
          <a:xfrm>
            <a:off x="9278112" y="1539593"/>
            <a:ext cx="20726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Moving along an </a:t>
            </a:r>
            <a:r>
              <a:rPr lang="en-US" sz="2400" i="1" dirty="0"/>
              <a:t>isobar</a:t>
            </a:r>
          </a:p>
        </p:txBody>
      </p:sp>
    </p:spTree>
    <p:extLst>
      <p:ext uri="{BB962C8B-B14F-4D97-AF65-F5344CB8AC3E}">
        <p14:creationId xmlns:p14="http://schemas.microsoft.com/office/powerpoint/2010/main" val="41895854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85B6FF27-9AE9-0B41-8BEE-C1D4F183A8A2}"/>
              </a:ext>
            </a:extLst>
          </p:cNvPr>
          <p:cNvSpPr txBox="1"/>
          <p:nvPr/>
        </p:nvSpPr>
        <p:spPr>
          <a:xfrm>
            <a:off x="-1390" y="-4148"/>
            <a:ext cx="12193389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Isochores of </a:t>
            </a:r>
            <a:r>
              <a:rPr lang="en-US" sz="2400" b="1" dirty="0" err="1"/>
              <a:t>Tgrid</a:t>
            </a:r>
            <a:endParaRPr lang="en-US" sz="2400" b="1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3242502-C89C-5780-CD20-485FDE6F5858}"/>
              </a:ext>
            </a:extLst>
          </p:cNvPr>
          <p:cNvGrpSpPr/>
          <p:nvPr/>
        </p:nvGrpSpPr>
        <p:grpSpPr>
          <a:xfrm>
            <a:off x="499756" y="757090"/>
            <a:ext cx="5070125" cy="4060063"/>
            <a:chOff x="703720" y="1044702"/>
            <a:chExt cx="5070125" cy="406006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F0A9D5B0-F303-0042-8A8A-55FDAD4D080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03720" y="1119251"/>
              <a:ext cx="5070125" cy="3985514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18CCF6DC-C8A9-B747-B535-3972883AF44E}"/>
                    </a:ext>
                  </a:extLst>
                </p:cNvPr>
                <p:cNvSpPr/>
                <p:nvPr/>
              </p:nvSpPr>
              <p:spPr>
                <a:xfrm>
                  <a:off x="2773906" y="1044702"/>
                  <a:ext cx="953338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𝑻</m:t>
                        </m:r>
                        <m:d>
                          <m:dPr>
                            <m:ctrlPr>
                              <a:rPr lang="en-US" b="1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dirty="0">
                                <a:latin typeface="Cambria Math" panose="02040503050406030204" pitchFamily="18" charset="0"/>
                              </a:rPr>
                              <m:t>𝑻</m:t>
                            </m:r>
                            <m:r>
                              <a:rPr lang="en-US" b="1" i="1" dirty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1" i="1" dirty="0">
                                <a:latin typeface="Cambria Math" panose="02040503050406030204" pitchFamily="18" charset="0"/>
                              </a:rPr>
                              <m:t>𝑽</m:t>
                            </m:r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18CCF6DC-C8A9-B747-B535-3972883AF44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73906" y="1044702"/>
                  <a:ext cx="953338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F0A072F4-5763-40F3-8489-89BBB552BD14}"/>
              </a:ext>
            </a:extLst>
          </p:cNvPr>
          <p:cNvSpPr txBox="1"/>
          <p:nvPr/>
        </p:nvSpPr>
        <p:spPr>
          <a:xfrm>
            <a:off x="5382922" y="744444"/>
            <a:ext cx="670728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If we used any other volume, the result would be exactly the same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400" dirty="0" err="1"/>
              <a:t>Tgrid</a:t>
            </a:r>
            <a:r>
              <a:rPr lang="en-US" sz="2400" dirty="0"/>
              <a:t>[:,1] = 200, 204, … 400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546627A-143A-7279-3DF2-0BDD13CDE7AA}"/>
              </a:ext>
            </a:extLst>
          </p:cNvPr>
          <p:cNvCxnSpPr>
            <a:cxnSpLocks/>
          </p:cNvCxnSpPr>
          <p:nvPr/>
        </p:nvCxnSpPr>
        <p:spPr>
          <a:xfrm flipV="1">
            <a:off x="2297984" y="1757618"/>
            <a:ext cx="2548128" cy="2292096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00506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85B6FF27-9AE9-0B41-8BEE-C1D4F183A8A2}"/>
              </a:ext>
            </a:extLst>
          </p:cNvPr>
          <p:cNvSpPr txBox="1"/>
          <p:nvPr/>
        </p:nvSpPr>
        <p:spPr>
          <a:xfrm>
            <a:off x="-1390" y="-4148"/>
            <a:ext cx="12193389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Isochores of </a:t>
            </a:r>
            <a:r>
              <a:rPr lang="en-US" sz="2400" b="1" dirty="0" err="1"/>
              <a:t>Tgrid</a:t>
            </a:r>
            <a:endParaRPr lang="en-US" sz="2400" b="1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3242502-C89C-5780-CD20-485FDE6F5858}"/>
              </a:ext>
            </a:extLst>
          </p:cNvPr>
          <p:cNvGrpSpPr/>
          <p:nvPr/>
        </p:nvGrpSpPr>
        <p:grpSpPr>
          <a:xfrm>
            <a:off x="499756" y="757090"/>
            <a:ext cx="5070125" cy="4060063"/>
            <a:chOff x="703720" y="1044702"/>
            <a:chExt cx="5070125" cy="406006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F0A9D5B0-F303-0042-8A8A-55FDAD4D080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03720" y="1119251"/>
              <a:ext cx="5070125" cy="3985514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18CCF6DC-C8A9-B747-B535-3972883AF44E}"/>
                    </a:ext>
                  </a:extLst>
                </p:cNvPr>
                <p:cNvSpPr/>
                <p:nvPr/>
              </p:nvSpPr>
              <p:spPr>
                <a:xfrm>
                  <a:off x="2773906" y="1044702"/>
                  <a:ext cx="953338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𝑻</m:t>
                        </m:r>
                        <m:d>
                          <m:dPr>
                            <m:ctrlPr>
                              <a:rPr lang="en-US" b="1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dirty="0">
                                <a:latin typeface="Cambria Math" panose="02040503050406030204" pitchFamily="18" charset="0"/>
                              </a:rPr>
                              <m:t>𝑻</m:t>
                            </m:r>
                            <m:r>
                              <a:rPr lang="en-US" b="1" i="1" dirty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1" i="1" dirty="0">
                                <a:latin typeface="Cambria Math" panose="02040503050406030204" pitchFamily="18" charset="0"/>
                              </a:rPr>
                              <m:t>𝑽</m:t>
                            </m:r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18CCF6DC-C8A9-B747-B535-3972883AF44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73906" y="1044702"/>
                  <a:ext cx="953338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F0A072F4-5763-40F3-8489-89BBB552BD14}"/>
              </a:ext>
            </a:extLst>
          </p:cNvPr>
          <p:cNvSpPr txBox="1"/>
          <p:nvPr/>
        </p:nvSpPr>
        <p:spPr>
          <a:xfrm>
            <a:off x="5382922" y="744444"/>
            <a:ext cx="670728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If we used any other volume, the result would be exactly the same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400" dirty="0" err="1"/>
              <a:t>Tgrid</a:t>
            </a:r>
            <a:r>
              <a:rPr lang="en-US" sz="2400" dirty="0"/>
              <a:t>[:,-1] = 200, 204, … 400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546627A-143A-7279-3DF2-0BDD13CDE7AA}"/>
              </a:ext>
            </a:extLst>
          </p:cNvPr>
          <p:cNvCxnSpPr>
            <a:cxnSpLocks/>
          </p:cNvCxnSpPr>
          <p:nvPr/>
        </p:nvCxnSpPr>
        <p:spPr>
          <a:xfrm flipV="1">
            <a:off x="1642891" y="1217794"/>
            <a:ext cx="2459509" cy="215939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25459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85B6FF27-9AE9-0B41-8BEE-C1D4F183A8A2}"/>
              </a:ext>
            </a:extLst>
          </p:cNvPr>
          <p:cNvSpPr txBox="1"/>
          <p:nvPr/>
        </p:nvSpPr>
        <p:spPr>
          <a:xfrm>
            <a:off x="-1390" y="-4148"/>
            <a:ext cx="12193389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Isochores of </a:t>
            </a:r>
            <a:r>
              <a:rPr lang="en-US" sz="2400" b="1" dirty="0" err="1"/>
              <a:t>Tgrid</a:t>
            </a:r>
            <a:endParaRPr lang="en-US" sz="2400" b="1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3242502-C89C-5780-CD20-485FDE6F5858}"/>
              </a:ext>
            </a:extLst>
          </p:cNvPr>
          <p:cNvGrpSpPr/>
          <p:nvPr/>
        </p:nvGrpSpPr>
        <p:grpSpPr>
          <a:xfrm>
            <a:off x="499756" y="757090"/>
            <a:ext cx="5070125" cy="4060063"/>
            <a:chOff x="703720" y="1044702"/>
            <a:chExt cx="5070125" cy="406006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F0A9D5B0-F303-0042-8A8A-55FDAD4D080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03720" y="1119251"/>
              <a:ext cx="5070125" cy="3985514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18CCF6DC-C8A9-B747-B535-3972883AF44E}"/>
                    </a:ext>
                  </a:extLst>
                </p:cNvPr>
                <p:cNvSpPr/>
                <p:nvPr/>
              </p:nvSpPr>
              <p:spPr>
                <a:xfrm>
                  <a:off x="2773906" y="1044702"/>
                  <a:ext cx="953338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𝑻</m:t>
                        </m:r>
                        <m:d>
                          <m:dPr>
                            <m:ctrlPr>
                              <a:rPr lang="en-US" b="1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dirty="0">
                                <a:latin typeface="Cambria Math" panose="02040503050406030204" pitchFamily="18" charset="0"/>
                              </a:rPr>
                              <m:t>𝑻</m:t>
                            </m:r>
                            <m:r>
                              <a:rPr lang="en-US" b="1" i="1" dirty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1" i="1" dirty="0">
                                <a:latin typeface="Cambria Math" panose="02040503050406030204" pitchFamily="18" charset="0"/>
                              </a:rPr>
                              <m:t>𝑽</m:t>
                            </m:r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18CCF6DC-C8A9-B747-B535-3972883AF44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73906" y="1044702"/>
                  <a:ext cx="953338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758099C4-0864-A7D3-B45F-6E1E2308B7B1}"/>
              </a:ext>
            </a:extLst>
          </p:cNvPr>
          <p:cNvGrpSpPr/>
          <p:nvPr/>
        </p:nvGrpSpPr>
        <p:grpSpPr>
          <a:xfrm>
            <a:off x="192051" y="4817153"/>
            <a:ext cx="10990799" cy="1629691"/>
            <a:chOff x="118899" y="5002868"/>
            <a:chExt cx="10990799" cy="1629691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8C22FEA2-2AD3-C1F1-745C-39037D9344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472"/>
            <a:stretch/>
          </p:blipFill>
          <p:spPr>
            <a:xfrm>
              <a:off x="118899" y="5002868"/>
              <a:ext cx="4044027" cy="1629691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2E4C034-4B15-A6FC-0716-A799F91A6D35}"/>
                </a:ext>
              </a:extLst>
            </p:cNvPr>
            <p:cNvSpPr txBox="1"/>
            <p:nvPr/>
          </p:nvSpPr>
          <p:spPr>
            <a:xfrm>
              <a:off x="4961562" y="5117273"/>
              <a:ext cx="6148136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dirty="0"/>
                <a:t>Here’s how you’d create a variable that holds all these numbers. Notice that it has 51 elements, whose values run from 200 to 400 K.</a:t>
              </a:r>
            </a:p>
          </p:txBody>
        </p:sp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313367A-93BA-D2A6-02B5-F02368AA578E}"/>
              </a:ext>
            </a:extLst>
          </p:cNvPr>
          <p:cNvCxnSpPr>
            <a:cxnSpLocks/>
          </p:cNvCxnSpPr>
          <p:nvPr/>
        </p:nvCxnSpPr>
        <p:spPr>
          <a:xfrm flipV="1">
            <a:off x="2486586" y="1840992"/>
            <a:ext cx="2548128" cy="2292096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73E291A-18E7-5775-6032-FC0D177AE0A3}"/>
              </a:ext>
            </a:extLst>
          </p:cNvPr>
          <p:cNvSpPr txBox="1"/>
          <p:nvPr/>
        </p:nvSpPr>
        <p:spPr>
          <a:xfrm>
            <a:off x="5382922" y="744444"/>
            <a:ext cx="670728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The elements of </a:t>
            </a:r>
            <a:r>
              <a:rPr lang="en-US" sz="2400" dirty="0" err="1"/>
              <a:t>Tgrid</a:t>
            </a:r>
            <a:r>
              <a:rPr lang="en-US" sz="2400" dirty="0"/>
              <a:t> belonging to a fixed volume is an </a:t>
            </a:r>
            <a:r>
              <a:rPr lang="en-US" sz="2400" b="1" dirty="0"/>
              <a:t>array</a:t>
            </a:r>
            <a:r>
              <a:rPr lang="en-US" sz="2400" dirty="0"/>
              <a:t>: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400" dirty="0" err="1"/>
              <a:t>Tgrid</a:t>
            </a:r>
            <a:r>
              <a:rPr lang="en-US" sz="2400" dirty="0"/>
              <a:t>[:,0] = 200, 204, … 400</a:t>
            </a:r>
          </a:p>
        </p:txBody>
      </p:sp>
    </p:spTree>
    <p:extLst>
      <p:ext uri="{BB962C8B-B14F-4D97-AF65-F5344CB8AC3E}">
        <p14:creationId xmlns:p14="http://schemas.microsoft.com/office/powerpoint/2010/main" val="31319557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0A072F4-5763-40F3-8489-89BBB552BD14}"/>
              </a:ext>
            </a:extLst>
          </p:cNvPr>
          <p:cNvSpPr txBox="1"/>
          <p:nvPr/>
        </p:nvSpPr>
        <p:spPr>
          <a:xfrm>
            <a:off x="5382922" y="744444"/>
            <a:ext cx="670728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The elements of </a:t>
            </a:r>
            <a:r>
              <a:rPr lang="en-US" sz="2400" dirty="0" err="1"/>
              <a:t>Vgrid</a:t>
            </a:r>
            <a:r>
              <a:rPr lang="en-US" sz="2400" dirty="0"/>
              <a:t> belonging to a certain temperature index is also an </a:t>
            </a:r>
            <a:r>
              <a:rPr lang="en-US" sz="2400" b="1" dirty="0"/>
              <a:t>array</a:t>
            </a:r>
            <a:r>
              <a:rPr lang="en-US" sz="2400" dirty="0"/>
              <a:t>: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400" dirty="0" err="1"/>
              <a:t>Vgrid</a:t>
            </a:r>
            <a:r>
              <a:rPr lang="en-US" sz="2400" dirty="0"/>
              <a:t>[0,:] = 1, 2, …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8B1353E-3516-C184-5626-D57371904CFB}"/>
              </a:ext>
            </a:extLst>
          </p:cNvPr>
          <p:cNvGrpSpPr/>
          <p:nvPr/>
        </p:nvGrpSpPr>
        <p:grpSpPr>
          <a:xfrm>
            <a:off x="744092" y="726262"/>
            <a:ext cx="4348514" cy="4035458"/>
            <a:chOff x="3715892" y="1160816"/>
            <a:chExt cx="4348514" cy="4035458"/>
          </a:xfrm>
        </p:grpSpPr>
        <p:pic>
          <p:nvPicPr>
            <p:cNvPr id="13" name="Picture 2">
              <a:extLst>
                <a:ext uri="{FF2B5EF4-FFF2-40B4-BE49-F238E27FC236}">
                  <a16:creationId xmlns:a16="http://schemas.microsoft.com/office/drawing/2014/main" id="{42C31567-15DF-33FE-B1A7-DCBBB0AAABE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281" t="16315" r="12193" b="6316"/>
            <a:stretch/>
          </p:blipFill>
          <p:spPr bwMode="auto">
            <a:xfrm>
              <a:off x="3715892" y="1345482"/>
              <a:ext cx="4348514" cy="3850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CC7615BD-5919-8AA5-607E-44B6D399E4A7}"/>
                </a:ext>
              </a:extLst>
            </p:cNvPr>
            <p:cNvGrpSpPr/>
            <p:nvPr/>
          </p:nvGrpSpPr>
          <p:grpSpPr>
            <a:xfrm>
              <a:off x="4264152" y="1160816"/>
              <a:ext cx="2603758" cy="2833802"/>
              <a:chOff x="1129065" y="1044702"/>
              <a:chExt cx="2603758" cy="283380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Rectangle 14">
                    <a:extLst>
                      <a:ext uri="{FF2B5EF4-FFF2-40B4-BE49-F238E27FC236}">
                        <a16:creationId xmlns:a16="http://schemas.microsoft.com/office/drawing/2014/main" id="{C554D08B-3AB4-8CF0-7B2E-3C807287537F}"/>
                      </a:ext>
                    </a:extLst>
                  </p:cNvPr>
                  <p:cNvSpPr/>
                  <p:nvPr/>
                </p:nvSpPr>
                <p:spPr>
                  <a:xfrm>
                    <a:off x="2773906" y="1044702"/>
                    <a:ext cx="958917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𝑽</m:t>
                          </m:r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𝑽</m:t>
                          </m:r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5" name="Rectangle 14">
                    <a:extLst>
                      <a:ext uri="{FF2B5EF4-FFF2-40B4-BE49-F238E27FC236}">
                        <a16:creationId xmlns:a16="http://schemas.microsoft.com/office/drawing/2014/main" id="{C554D08B-3AB4-8CF0-7B2E-3C807287537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73906" y="1044702"/>
                    <a:ext cx="958917" cy="36933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b="-133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D71FBA8D-EA8A-5A17-34F4-A6E9762B50C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29065" y="1414034"/>
                <a:ext cx="1097280" cy="2464470"/>
              </a:xfrm>
              <a:prstGeom prst="straightConnector1">
                <a:avLst/>
              </a:prstGeom>
              <a:ln w="63500">
                <a:solidFill>
                  <a:schemeClr val="accent4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28C3CC3-F0F5-7713-A62D-C571FE223231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Isotherms of </a:t>
            </a:r>
            <a:r>
              <a:rPr lang="en-US" sz="2400" b="1" dirty="0" err="1"/>
              <a:t>Vgrid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6633991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0A072F4-5763-40F3-8489-89BBB552BD14}"/>
              </a:ext>
            </a:extLst>
          </p:cNvPr>
          <p:cNvSpPr txBox="1"/>
          <p:nvPr/>
        </p:nvSpPr>
        <p:spPr>
          <a:xfrm>
            <a:off x="5382922" y="744444"/>
            <a:ext cx="670728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The elements of </a:t>
            </a:r>
            <a:r>
              <a:rPr lang="en-US" sz="2400" dirty="0" err="1"/>
              <a:t>Vgrid</a:t>
            </a:r>
            <a:r>
              <a:rPr lang="en-US" sz="2400" dirty="0"/>
              <a:t> belonging to a certain temperature index is also an </a:t>
            </a:r>
            <a:r>
              <a:rPr lang="en-US" sz="2400" b="1" dirty="0"/>
              <a:t>array</a:t>
            </a:r>
            <a:r>
              <a:rPr lang="en-US" sz="2400" dirty="0"/>
              <a:t>: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400" dirty="0" err="1"/>
              <a:t>Vgrid</a:t>
            </a:r>
            <a:r>
              <a:rPr lang="en-US" sz="2400" dirty="0"/>
              <a:t>[1,:] = 1, 2, …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8B1353E-3516-C184-5626-D57371904CFB}"/>
              </a:ext>
            </a:extLst>
          </p:cNvPr>
          <p:cNvGrpSpPr/>
          <p:nvPr/>
        </p:nvGrpSpPr>
        <p:grpSpPr>
          <a:xfrm>
            <a:off x="744092" y="726262"/>
            <a:ext cx="4348514" cy="4035458"/>
            <a:chOff x="3715892" y="1160816"/>
            <a:chExt cx="4348514" cy="4035458"/>
          </a:xfrm>
        </p:grpSpPr>
        <p:pic>
          <p:nvPicPr>
            <p:cNvPr id="13" name="Picture 2">
              <a:extLst>
                <a:ext uri="{FF2B5EF4-FFF2-40B4-BE49-F238E27FC236}">
                  <a16:creationId xmlns:a16="http://schemas.microsoft.com/office/drawing/2014/main" id="{42C31567-15DF-33FE-B1A7-DCBBB0AAABE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281" t="16315" r="12193" b="6316"/>
            <a:stretch/>
          </p:blipFill>
          <p:spPr bwMode="auto">
            <a:xfrm>
              <a:off x="3715892" y="1345482"/>
              <a:ext cx="4348514" cy="3850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CC7615BD-5919-8AA5-607E-44B6D399E4A7}"/>
                </a:ext>
              </a:extLst>
            </p:cNvPr>
            <p:cNvGrpSpPr/>
            <p:nvPr/>
          </p:nvGrpSpPr>
          <p:grpSpPr>
            <a:xfrm>
              <a:off x="4422181" y="1160816"/>
              <a:ext cx="2445729" cy="2833802"/>
              <a:chOff x="1287094" y="1044702"/>
              <a:chExt cx="2445729" cy="283380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Rectangle 14">
                    <a:extLst>
                      <a:ext uri="{FF2B5EF4-FFF2-40B4-BE49-F238E27FC236}">
                        <a16:creationId xmlns:a16="http://schemas.microsoft.com/office/drawing/2014/main" id="{C554D08B-3AB4-8CF0-7B2E-3C807287537F}"/>
                      </a:ext>
                    </a:extLst>
                  </p:cNvPr>
                  <p:cNvSpPr/>
                  <p:nvPr/>
                </p:nvSpPr>
                <p:spPr>
                  <a:xfrm>
                    <a:off x="2773906" y="1044702"/>
                    <a:ext cx="958917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𝑽</m:t>
                          </m:r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𝑽</m:t>
                          </m:r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5" name="Rectangle 14">
                    <a:extLst>
                      <a:ext uri="{FF2B5EF4-FFF2-40B4-BE49-F238E27FC236}">
                        <a16:creationId xmlns:a16="http://schemas.microsoft.com/office/drawing/2014/main" id="{C554D08B-3AB4-8CF0-7B2E-3C807287537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73906" y="1044702"/>
                    <a:ext cx="958917" cy="36933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b="-133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D71FBA8D-EA8A-5A17-34F4-A6E9762B50C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287094" y="1414034"/>
                <a:ext cx="1097280" cy="2464470"/>
              </a:xfrm>
              <a:prstGeom prst="straightConnector1">
                <a:avLst/>
              </a:prstGeom>
              <a:ln w="63500">
                <a:solidFill>
                  <a:schemeClr val="accent4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28C3CC3-F0F5-7713-A62D-C571FE223231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Isotherms of </a:t>
            </a:r>
            <a:r>
              <a:rPr lang="en-US" sz="2400" b="1" dirty="0" err="1"/>
              <a:t>Vgrid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5977484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0A072F4-5763-40F3-8489-89BBB552BD14}"/>
              </a:ext>
            </a:extLst>
          </p:cNvPr>
          <p:cNvSpPr txBox="1"/>
          <p:nvPr/>
        </p:nvSpPr>
        <p:spPr>
          <a:xfrm>
            <a:off x="5382922" y="744444"/>
            <a:ext cx="670728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The elements of </a:t>
            </a:r>
            <a:r>
              <a:rPr lang="en-US" sz="2400" dirty="0" err="1"/>
              <a:t>Vgrid</a:t>
            </a:r>
            <a:r>
              <a:rPr lang="en-US" sz="2400" dirty="0"/>
              <a:t> belonging to a certain temperature index is also an </a:t>
            </a:r>
            <a:r>
              <a:rPr lang="en-US" sz="2400" b="1" dirty="0"/>
              <a:t>array</a:t>
            </a:r>
            <a:r>
              <a:rPr lang="en-US" sz="2400" dirty="0"/>
              <a:t>: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400" dirty="0" err="1"/>
              <a:t>Vgrid</a:t>
            </a:r>
            <a:r>
              <a:rPr lang="en-US" sz="2400" dirty="0"/>
              <a:t>[-1,:] = 1, 2, …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8B1353E-3516-C184-5626-D57371904CFB}"/>
              </a:ext>
            </a:extLst>
          </p:cNvPr>
          <p:cNvGrpSpPr/>
          <p:nvPr/>
        </p:nvGrpSpPr>
        <p:grpSpPr>
          <a:xfrm>
            <a:off x="744092" y="726262"/>
            <a:ext cx="4348514" cy="4035458"/>
            <a:chOff x="3715892" y="1160816"/>
            <a:chExt cx="4348514" cy="4035458"/>
          </a:xfrm>
        </p:grpSpPr>
        <p:pic>
          <p:nvPicPr>
            <p:cNvPr id="13" name="Picture 2">
              <a:extLst>
                <a:ext uri="{FF2B5EF4-FFF2-40B4-BE49-F238E27FC236}">
                  <a16:creationId xmlns:a16="http://schemas.microsoft.com/office/drawing/2014/main" id="{42C31567-15DF-33FE-B1A7-DCBBB0AAABE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281" t="16315" r="12193" b="6316"/>
            <a:stretch/>
          </p:blipFill>
          <p:spPr bwMode="auto">
            <a:xfrm>
              <a:off x="3715892" y="1345482"/>
              <a:ext cx="4348514" cy="3850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CC7615BD-5919-8AA5-607E-44B6D399E4A7}"/>
                </a:ext>
              </a:extLst>
            </p:cNvPr>
            <p:cNvGrpSpPr/>
            <p:nvPr/>
          </p:nvGrpSpPr>
          <p:grpSpPr>
            <a:xfrm>
              <a:off x="5908993" y="1160816"/>
              <a:ext cx="1256388" cy="3342297"/>
              <a:chOff x="2773906" y="1044702"/>
              <a:chExt cx="1256388" cy="3342297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Rectangle 14">
                    <a:extLst>
                      <a:ext uri="{FF2B5EF4-FFF2-40B4-BE49-F238E27FC236}">
                        <a16:creationId xmlns:a16="http://schemas.microsoft.com/office/drawing/2014/main" id="{C554D08B-3AB4-8CF0-7B2E-3C807287537F}"/>
                      </a:ext>
                    </a:extLst>
                  </p:cNvPr>
                  <p:cNvSpPr/>
                  <p:nvPr/>
                </p:nvSpPr>
                <p:spPr>
                  <a:xfrm>
                    <a:off x="2773906" y="1044702"/>
                    <a:ext cx="958917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𝑽</m:t>
                          </m:r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𝑽</m:t>
                          </m:r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5" name="Rectangle 14">
                    <a:extLst>
                      <a:ext uri="{FF2B5EF4-FFF2-40B4-BE49-F238E27FC236}">
                        <a16:creationId xmlns:a16="http://schemas.microsoft.com/office/drawing/2014/main" id="{C554D08B-3AB4-8CF0-7B2E-3C807287537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73906" y="1044702"/>
                    <a:ext cx="958917" cy="36933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b="-133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D71FBA8D-EA8A-5A17-34F4-A6E9762B50C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933014" y="1922529"/>
                <a:ext cx="1097280" cy="2464470"/>
              </a:xfrm>
              <a:prstGeom prst="straightConnector1">
                <a:avLst/>
              </a:prstGeom>
              <a:ln w="63500">
                <a:solidFill>
                  <a:schemeClr val="accent4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28C3CC3-F0F5-7713-A62D-C571FE223231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Isotherms of </a:t>
            </a:r>
            <a:r>
              <a:rPr lang="en-US" sz="2400" b="1" dirty="0" err="1"/>
              <a:t>Vgrid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2548995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A5BF619-65B2-5249-9E4B-EA43D8326D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023" y="1088136"/>
            <a:ext cx="7147673" cy="5364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F1EB79B7-1282-4F43-8A90-93BE569C889F}"/>
              </a:ext>
            </a:extLst>
          </p:cNvPr>
          <p:cNvGrpSpPr/>
          <p:nvPr/>
        </p:nvGrpSpPr>
        <p:grpSpPr>
          <a:xfrm>
            <a:off x="2594112" y="1767840"/>
            <a:ext cx="1639263" cy="3258167"/>
            <a:chOff x="5153423" y="2337961"/>
            <a:chExt cx="1639263" cy="325816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C7BC71F1-B0B1-7F4A-A2A3-4E0E5A862A6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153423" y="3191401"/>
              <a:ext cx="89137" cy="2404727"/>
            </a:xfrm>
            <a:prstGeom prst="line">
              <a:avLst/>
            </a:prstGeom>
            <a:ln w="63500">
              <a:solidFill>
                <a:schemeClr val="accent4">
                  <a:lumMod val="75000"/>
                  <a:alpha val="4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0747DA4-F96F-B14D-B846-3E269FB4B4A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42562" y="5258031"/>
              <a:ext cx="484952" cy="338097"/>
            </a:xfrm>
            <a:prstGeom prst="line">
              <a:avLst/>
            </a:prstGeom>
            <a:ln w="63500">
              <a:solidFill>
                <a:schemeClr val="accent4">
                  <a:lumMod val="75000"/>
                  <a:alpha val="4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A9D700BF-DF56-384F-9E50-A58B732952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53423" y="2337961"/>
              <a:ext cx="1639263" cy="853440"/>
            </a:xfrm>
            <a:prstGeom prst="line">
              <a:avLst/>
            </a:prstGeom>
            <a:ln w="63500">
              <a:solidFill>
                <a:schemeClr val="accent4">
                  <a:lumMod val="75000"/>
                  <a:alpha val="4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BE6430E0-01D2-3142-974F-52D283126A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92685" y="2337962"/>
              <a:ext cx="1" cy="1941274"/>
            </a:xfrm>
            <a:prstGeom prst="line">
              <a:avLst/>
            </a:prstGeom>
            <a:ln w="63500">
              <a:solidFill>
                <a:schemeClr val="accent4">
                  <a:lumMod val="75000"/>
                  <a:alpha val="4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05541463-4894-79EB-ADBB-BA6741D885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2501" y="2354792"/>
            <a:ext cx="3751259" cy="1203234"/>
          </a:xfrm>
          <a:prstGeom prst="rect">
            <a:avLst/>
          </a:prstGeom>
        </p:spPr>
      </p:pic>
      <p:sp>
        <p:nvSpPr>
          <p:cNvPr id="3" name="Curved Left Arrow 2">
            <a:extLst>
              <a:ext uri="{FF2B5EF4-FFF2-40B4-BE49-F238E27FC236}">
                <a16:creationId xmlns:a16="http://schemas.microsoft.com/office/drawing/2014/main" id="{17623CB1-8A3D-CA59-EC2B-B4FBE845D019}"/>
              </a:ext>
            </a:extLst>
          </p:cNvPr>
          <p:cNvSpPr/>
          <p:nvPr/>
        </p:nvSpPr>
        <p:spPr>
          <a:xfrm rot="16463792">
            <a:off x="5566192" y="-810760"/>
            <a:ext cx="1368037" cy="4332769"/>
          </a:xfrm>
          <a:prstGeom prst="curvedLeftArrow">
            <a:avLst/>
          </a:prstGeom>
          <a:solidFill>
            <a:schemeClr val="tx1">
              <a:alpha val="37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7EF451B-E41F-CAF2-5636-A6288368DED2}"/>
                  </a:ext>
                </a:extLst>
              </p:cNvPr>
              <p:cNvSpPr txBox="1"/>
              <p:nvPr/>
            </p:nvSpPr>
            <p:spPr>
              <a:xfrm>
                <a:off x="0" y="815"/>
                <a:ext cx="12192000" cy="461665"/>
              </a:xfrm>
              <a:prstGeom prst="rect">
                <a:avLst/>
              </a:prstGeom>
              <a:solidFill>
                <a:schemeClr val="accent2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Isotherms of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𝑽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b="1" dirty="0"/>
                  <a:t> (“Boyle isotherms”)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7EF451B-E41F-CAF2-5636-A6288368DE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815"/>
                <a:ext cx="12192000" cy="461665"/>
              </a:xfrm>
              <a:prstGeom prst="rect">
                <a:avLst/>
              </a:prstGeom>
              <a:blipFill>
                <a:blip r:embed="rId4"/>
                <a:stretch>
                  <a:fillRect l="-832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680489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A5BF619-65B2-5249-9E4B-EA43D8326D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023" y="1088136"/>
            <a:ext cx="7147673" cy="5364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07CB1DA5-5655-5B4A-90E7-D56D95CF8D27}"/>
              </a:ext>
            </a:extLst>
          </p:cNvPr>
          <p:cNvGrpSpPr/>
          <p:nvPr/>
        </p:nvGrpSpPr>
        <p:grpSpPr>
          <a:xfrm>
            <a:off x="5242560" y="1919950"/>
            <a:ext cx="1680754" cy="3676178"/>
            <a:chOff x="5242560" y="1919950"/>
            <a:chExt cx="1680754" cy="3676178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31C0D51-F48E-5146-A64A-DE84E52E99BB}"/>
                </a:ext>
              </a:extLst>
            </p:cNvPr>
            <p:cNvCxnSpPr/>
            <p:nvPr/>
          </p:nvCxnSpPr>
          <p:spPr>
            <a:xfrm flipV="1">
              <a:off x="5242560" y="3060192"/>
              <a:ext cx="0" cy="2535936"/>
            </a:xfrm>
            <a:prstGeom prst="line">
              <a:avLst/>
            </a:prstGeom>
            <a:ln w="63500">
              <a:solidFill>
                <a:schemeClr val="accent4">
                  <a:lumMod val="75000"/>
                  <a:alpha val="4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42E68881-69E6-D043-8FA6-B3C4B64982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42561" y="4455886"/>
              <a:ext cx="1550125" cy="1140242"/>
            </a:xfrm>
            <a:prstGeom prst="line">
              <a:avLst/>
            </a:prstGeom>
            <a:ln w="63500">
              <a:solidFill>
                <a:schemeClr val="accent4">
                  <a:lumMod val="75000"/>
                  <a:alpha val="4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AE22016C-8220-5A4D-8D86-262223A8310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42562" y="1919950"/>
              <a:ext cx="1680752" cy="1140242"/>
            </a:xfrm>
            <a:prstGeom prst="line">
              <a:avLst/>
            </a:prstGeom>
            <a:ln w="63500">
              <a:solidFill>
                <a:schemeClr val="accent4">
                  <a:lumMod val="75000"/>
                  <a:alpha val="4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04131585-9D9D-0A4E-81E2-115DCC30D7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92686" y="1919950"/>
              <a:ext cx="130628" cy="2535936"/>
            </a:xfrm>
            <a:prstGeom prst="line">
              <a:avLst/>
            </a:prstGeom>
            <a:ln w="63500">
              <a:solidFill>
                <a:schemeClr val="accent4">
                  <a:lumMod val="75000"/>
                  <a:alpha val="4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Curved Left Arrow 2">
            <a:extLst>
              <a:ext uri="{FF2B5EF4-FFF2-40B4-BE49-F238E27FC236}">
                <a16:creationId xmlns:a16="http://schemas.microsoft.com/office/drawing/2014/main" id="{17623CB1-8A3D-CA59-EC2B-B4FBE845D019}"/>
              </a:ext>
            </a:extLst>
          </p:cNvPr>
          <p:cNvSpPr/>
          <p:nvPr/>
        </p:nvSpPr>
        <p:spPr>
          <a:xfrm rot="16463792">
            <a:off x="6945204" y="433713"/>
            <a:ext cx="1141490" cy="1811240"/>
          </a:xfrm>
          <a:prstGeom prst="curvedLeftArrow">
            <a:avLst/>
          </a:prstGeom>
          <a:solidFill>
            <a:schemeClr val="tx1">
              <a:alpha val="3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06EF93-BD5E-DDFC-B3C7-4352628C1A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2501" y="2026312"/>
            <a:ext cx="4195793" cy="12769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E63EAB5-1307-1855-64C3-4A3707ED80C2}"/>
                  </a:ext>
                </a:extLst>
              </p:cNvPr>
              <p:cNvSpPr txBox="1"/>
              <p:nvPr/>
            </p:nvSpPr>
            <p:spPr>
              <a:xfrm>
                <a:off x="0" y="815"/>
                <a:ext cx="12192000" cy="461665"/>
              </a:xfrm>
              <a:prstGeom prst="rect">
                <a:avLst/>
              </a:prstGeom>
              <a:solidFill>
                <a:schemeClr val="accent2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Isotherms of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𝑽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b="1" dirty="0"/>
                  <a:t> (“Boyle isotherms”)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E63EAB5-1307-1855-64C3-4A3707ED80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815"/>
                <a:ext cx="12192000" cy="461665"/>
              </a:xfrm>
              <a:prstGeom prst="rect">
                <a:avLst/>
              </a:prstGeom>
              <a:blipFill>
                <a:blip r:embed="rId4"/>
                <a:stretch>
                  <a:fillRect l="-832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578777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A5BF619-65B2-5249-9E4B-EA43D8326D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023" y="1088136"/>
            <a:ext cx="7147673" cy="5364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07CB1DA5-5655-5B4A-90E7-D56D95CF8D27}"/>
              </a:ext>
            </a:extLst>
          </p:cNvPr>
          <p:cNvGrpSpPr/>
          <p:nvPr/>
        </p:nvGrpSpPr>
        <p:grpSpPr>
          <a:xfrm>
            <a:off x="5242560" y="1919950"/>
            <a:ext cx="1680754" cy="3676178"/>
            <a:chOff x="5242560" y="1919950"/>
            <a:chExt cx="1680754" cy="3676178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31C0D51-F48E-5146-A64A-DE84E52E99BB}"/>
                </a:ext>
              </a:extLst>
            </p:cNvPr>
            <p:cNvCxnSpPr/>
            <p:nvPr/>
          </p:nvCxnSpPr>
          <p:spPr>
            <a:xfrm flipV="1">
              <a:off x="5242560" y="3060192"/>
              <a:ext cx="0" cy="2535936"/>
            </a:xfrm>
            <a:prstGeom prst="line">
              <a:avLst/>
            </a:prstGeom>
            <a:ln w="63500">
              <a:solidFill>
                <a:schemeClr val="accent4">
                  <a:lumMod val="75000"/>
                  <a:alpha val="4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42E68881-69E6-D043-8FA6-B3C4B64982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42561" y="4455886"/>
              <a:ext cx="1550125" cy="1140242"/>
            </a:xfrm>
            <a:prstGeom prst="line">
              <a:avLst/>
            </a:prstGeom>
            <a:ln w="63500">
              <a:solidFill>
                <a:schemeClr val="accent4">
                  <a:lumMod val="75000"/>
                  <a:alpha val="4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AE22016C-8220-5A4D-8D86-262223A8310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42562" y="1919950"/>
              <a:ext cx="1680752" cy="1140242"/>
            </a:xfrm>
            <a:prstGeom prst="line">
              <a:avLst/>
            </a:prstGeom>
            <a:ln w="63500">
              <a:solidFill>
                <a:schemeClr val="accent4">
                  <a:lumMod val="75000"/>
                  <a:alpha val="4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04131585-9D9D-0A4E-81E2-115DCC30D7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92686" y="1919950"/>
              <a:ext cx="130628" cy="2535936"/>
            </a:xfrm>
            <a:prstGeom prst="line">
              <a:avLst/>
            </a:prstGeom>
            <a:ln w="63500">
              <a:solidFill>
                <a:schemeClr val="accent4">
                  <a:lumMod val="75000"/>
                  <a:alpha val="4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9FDD8008-6BC1-2542-AF9E-59DA3BD90F1B}"/>
              </a:ext>
            </a:extLst>
          </p:cNvPr>
          <p:cNvGrpSpPr/>
          <p:nvPr/>
        </p:nvGrpSpPr>
        <p:grpSpPr>
          <a:xfrm>
            <a:off x="7759528" y="1646978"/>
            <a:ext cx="3814583" cy="3564044"/>
            <a:chOff x="1267328" y="891841"/>
            <a:chExt cx="6765756" cy="5074317"/>
          </a:xfrm>
        </p:grpSpPr>
        <p:pic>
          <p:nvPicPr>
            <p:cNvPr id="50" name="Picture 2">
              <a:extLst>
                <a:ext uri="{FF2B5EF4-FFF2-40B4-BE49-F238E27FC236}">
                  <a16:creationId xmlns:a16="http://schemas.microsoft.com/office/drawing/2014/main" id="{87DE8750-A14C-3E42-A59F-AF0119FD32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67328" y="891841"/>
              <a:ext cx="6765756" cy="50743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8FA9F952-17E4-D148-A947-1EFD5873A712}"/>
                </a:ext>
              </a:extLst>
            </p:cNvPr>
            <p:cNvSpPr txBox="1"/>
            <p:nvPr/>
          </p:nvSpPr>
          <p:spPr>
            <a:xfrm>
              <a:off x="3459078" y="2779175"/>
              <a:ext cx="3404514" cy="6572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isotherms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1EB79B7-1282-4F43-8A90-93BE569C889F}"/>
              </a:ext>
            </a:extLst>
          </p:cNvPr>
          <p:cNvGrpSpPr/>
          <p:nvPr/>
        </p:nvGrpSpPr>
        <p:grpSpPr>
          <a:xfrm>
            <a:off x="2594112" y="1767840"/>
            <a:ext cx="1639263" cy="3258167"/>
            <a:chOff x="5153423" y="2337961"/>
            <a:chExt cx="1639263" cy="325816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C7BC71F1-B0B1-7F4A-A2A3-4E0E5A862A6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153423" y="3191401"/>
              <a:ext cx="89137" cy="2404727"/>
            </a:xfrm>
            <a:prstGeom prst="line">
              <a:avLst/>
            </a:prstGeom>
            <a:ln w="63500">
              <a:solidFill>
                <a:schemeClr val="accent4">
                  <a:lumMod val="75000"/>
                  <a:alpha val="4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0747DA4-F96F-B14D-B846-3E269FB4B4A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42562" y="5258031"/>
              <a:ext cx="484952" cy="338097"/>
            </a:xfrm>
            <a:prstGeom prst="line">
              <a:avLst/>
            </a:prstGeom>
            <a:ln w="63500">
              <a:solidFill>
                <a:schemeClr val="accent4">
                  <a:lumMod val="75000"/>
                  <a:alpha val="4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A9D700BF-DF56-384F-9E50-A58B732952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53423" y="2337961"/>
              <a:ext cx="1639263" cy="853440"/>
            </a:xfrm>
            <a:prstGeom prst="line">
              <a:avLst/>
            </a:prstGeom>
            <a:ln w="63500">
              <a:solidFill>
                <a:schemeClr val="accent4">
                  <a:lumMod val="75000"/>
                  <a:alpha val="4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BE6430E0-01D2-3142-974F-52D283126A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92685" y="2337962"/>
              <a:ext cx="1" cy="1941274"/>
            </a:xfrm>
            <a:prstGeom prst="line">
              <a:avLst/>
            </a:prstGeom>
            <a:ln w="63500">
              <a:solidFill>
                <a:schemeClr val="accent4">
                  <a:lumMod val="75000"/>
                  <a:alpha val="4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6E3B53F-7D05-FB6E-1DBD-10CF5A9A907C}"/>
                  </a:ext>
                </a:extLst>
              </p:cNvPr>
              <p:cNvSpPr txBox="1"/>
              <p:nvPr/>
            </p:nvSpPr>
            <p:spPr>
              <a:xfrm>
                <a:off x="0" y="815"/>
                <a:ext cx="12192000" cy="461665"/>
              </a:xfrm>
              <a:prstGeom prst="rect">
                <a:avLst/>
              </a:prstGeom>
              <a:solidFill>
                <a:schemeClr val="accent2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Isotherms of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𝑽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b="1" dirty="0"/>
                  <a:t> (“Boyle isotherms”)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6E3B53F-7D05-FB6E-1DBD-10CF5A9A90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815"/>
                <a:ext cx="12192000" cy="461665"/>
              </a:xfrm>
              <a:prstGeom prst="rect">
                <a:avLst/>
              </a:prstGeom>
              <a:blipFill>
                <a:blip r:embed="rId4"/>
                <a:stretch>
                  <a:fillRect l="-832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42012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A5BF619-65B2-5249-9E4B-EA43D8326D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023" y="1088136"/>
            <a:ext cx="7147673" cy="5364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07CB1DA5-5655-5B4A-90E7-D56D95CF8D27}"/>
              </a:ext>
            </a:extLst>
          </p:cNvPr>
          <p:cNvGrpSpPr/>
          <p:nvPr/>
        </p:nvGrpSpPr>
        <p:grpSpPr>
          <a:xfrm>
            <a:off x="5242560" y="1919950"/>
            <a:ext cx="1680754" cy="3676178"/>
            <a:chOff x="5242560" y="1919950"/>
            <a:chExt cx="1680754" cy="3676178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31C0D51-F48E-5146-A64A-DE84E52E99BB}"/>
                </a:ext>
              </a:extLst>
            </p:cNvPr>
            <p:cNvCxnSpPr/>
            <p:nvPr/>
          </p:nvCxnSpPr>
          <p:spPr>
            <a:xfrm flipV="1">
              <a:off x="5242560" y="3060192"/>
              <a:ext cx="0" cy="2535936"/>
            </a:xfrm>
            <a:prstGeom prst="line">
              <a:avLst/>
            </a:prstGeom>
            <a:ln w="63500">
              <a:solidFill>
                <a:schemeClr val="accent4">
                  <a:lumMod val="75000"/>
                  <a:alpha val="4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42E68881-69E6-D043-8FA6-B3C4B64982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42561" y="4455886"/>
              <a:ext cx="1550125" cy="1140242"/>
            </a:xfrm>
            <a:prstGeom prst="line">
              <a:avLst/>
            </a:prstGeom>
            <a:ln w="63500">
              <a:solidFill>
                <a:schemeClr val="accent4">
                  <a:lumMod val="75000"/>
                  <a:alpha val="4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AE22016C-8220-5A4D-8D86-262223A8310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42562" y="1919950"/>
              <a:ext cx="1680752" cy="1140242"/>
            </a:xfrm>
            <a:prstGeom prst="line">
              <a:avLst/>
            </a:prstGeom>
            <a:ln w="63500">
              <a:solidFill>
                <a:schemeClr val="accent4">
                  <a:lumMod val="75000"/>
                  <a:alpha val="4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04131585-9D9D-0A4E-81E2-115DCC30D7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92686" y="1919950"/>
              <a:ext cx="130628" cy="2535936"/>
            </a:xfrm>
            <a:prstGeom prst="line">
              <a:avLst/>
            </a:prstGeom>
            <a:ln w="63500">
              <a:solidFill>
                <a:schemeClr val="accent4">
                  <a:lumMod val="75000"/>
                  <a:alpha val="4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9FDD8008-6BC1-2542-AF9E-59DA3BD90F1B}"/>
              </a:ext>
            </a:extLst>
          </p:cNvPr>
          <p:cNvGrpSpPr/>
          <p:nvPr/>
        </p:nvGrpSpPr>
        <p:grpSpPr>
          <a:xfrm>
            <a:off x="7759528" y="1646978"/>
            <a:ext cx="3814583" cy="3564044"/>
            <a:chOff x="1267328" y="891841"/>
            <a:chExt cx="6765756" cy="5074317"/>
          </a:xfrm>
        </p:grpSpPr>
        <p:pic>
          <p:nvPicPr>
            <p:cNvPr id="50" name="Picture 2">
              <a:extLst>
                <a:ext uri="{FF2B5EF4-FFF2-40B4-BE49-F238E27FC236}">
                  <a16:creationId xmlns:a16="http://schemas.microsoft.com/office/drawing/2014/main" id="{87DE8750-A14C-3E42-A59F-AF0119FD32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67328" y="891841"/>
              <a:ext cx="6765756" cy="50743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8FA9F952-17E4-D148-A947-1EFD5873A712}"/>
                </a:ext>
              </a:extLst>
            </p:cNvPr>
            <p:cNvSpPr txBox="1"/>
            <p:nvPr/>
          </p:nvSpPr>
          <p:spPr>
            <a:xfrm>
              <a:off x="3459078" y="2779175"/>
              <a:ext cx="3404514" cy="6572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isotherms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1EB79B7-1282-4F43-8A90-93BE569C889F}"/>
              </a:ext>
            </a:extLst>
          </p:cNvPr>
          <p:cNvGrpSpPr/>
          <p:nvPr/>
        </p:nvGrpSpPr>
        <p:grpSpPr>
          <a:xfrm>
            <a:off x="2594112" y="1767840"/>
            <a:ext cx="1639263" cy="3258167"/>
            <a:chOff x="5153423" y="2337961"/>
            <a:chExt cx="1639263" cy="325816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C7BC71F1-B0B1-7F4A-A2A3-4E0E5A862A6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153423" y="3191401"/>
              <a:ext cx="89137" cy="2404727"/>
            </a:xfrm>
            <a:prstGeom prst="line">
              <a:avLst/>
            </a:prstGeom>
            <a:ln w="63500">
              <a:solidFill>
                <a:schemeClr val="accent4">
                  <a:lumMod val="75000"/>
                  <a:alpha val="4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0747DA4-F96F-B14D-B846-3E269FB4B4A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42562" y="5258031"/>
              <a:ext cx="484952" cy="338097"/>
            </a:xfrm>
            <a:prstGeom prst="line">
              <a:avLst/>
            </a:prstGeom>
            <a:ln w="63500">
              <a:solidFill>
                <a:schemeClr val="accent4">
                  <a:lumMod val="75000"/>
                  <a:alpha val="4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A9D700BF-DF56-384F-9E50-A58B732952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53423" y="2337961"/>
              <a:ext cx="1639263" cy="853440"/>
            </a:xfrm>
            <a:prstGeom prst="line">
              <a:avLst/>
            </a:prstGeom>
            <a:ln w="63500">
              <a:solidFill>
                <a:schemeClr val="accent4">
                  <a:lumMod val="75000"/>
                  <a:alpha val="4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BE6430E0-01D2-3142-974F-52D283126A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92685" y="2337962"/>
              <a:ext cx="1" cy="1941274"/>
            </a:xfrm>
            <a:prstGeom prst="line">
              <a:avLst/>
            </a:prstGeom>
            <a:ln w="63500">
              <a:solidFill>
                <a:schemeClr val="accent4">
                  <a:lumMod val="75000"/>
                  <a:alpha val="4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6E3B53F-7D05-FB6E-1DBD-10CF5A9A907C}"/>
                  </a:ext>
                </a:extLst>
              </p:cNvPr>
              <p:cNvSpPr txBox="1"/>
              <p:nvPr/>
            </p:nvSpPr>
            <p:spPr>
              <a:xfrm>
                <a:off x="0" y="815"/>
                <a:ext cx="12192000" cy="461665"/>
              </a:xfrm>
              <a:prstGeom prst="rect">
                <a:avLst/>
              </a:prstGeom>
              <a:solidFill>
                <a:schemeClr val="accent2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Isotherms of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𝑽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b="1" dirty="0"/>
                  <a:t> (“Boyle isotherms”)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6E3B53F-7D05-FB6E-1DBD-10CF5A9A90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815"/>
                <a:ext cx="12192000" cy="461665"/>
              </a:xfrm>
              <a:prstGeom prst="rect">
                <a:avLst/>
              </a:prstGeom>
              <a:blipFill>
                <a:blip r:embed="rId4"/>
                <a:stretch>
                  <a:fillRect l="-832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D2A7EEBB-855F-69C0-D0CA-DD4FAAB7304F}"/>
              </a:ext>
            </a:extLst>
          </p:cNvPr>
          <p:cNvSpPr txBox="1"/>
          <p:nvPr/>
        </p:nvSpPr>
        <p:spPr>
          <a:xfrm>
            <a:off x="8763871" y="4015644"/>
            <a:ext cx="2382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 = 400 K isotherm</a:t>
            </a:r>
          </a:p>
        </p:txBody>
      </p:sp>
    </p:spTree>
    <p:extLst>
      <p:ext uri="{BB962C8B-B14F-4D97-AF65-F5344CB8AC3E}">
        <p14:creationId xmlns:p14="http://schemas.microsoft.com/office/powerpoint/2010/main" val="5849369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2378156-39DA-9856-959A-91945368316E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Today we’re going to talk about quantities like this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855E8A-4FA0-2100-BFEB-6B30AD4978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49"/>
          <a:stretch/>
        </p:blipFill>
        <p:spPr>
          <a:xfrm>
            <a:off x="1725458" y="923908"/>
            <a:ext cx="7348180" cy="528820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251AB4C-4CED-4F39-F279-29CDB4716222}"/>
                  </a:ext>
                </a:extLst>
              </p:cNvPr>
              <p:cNvSpPr txBox="1"/>
              <p:nvPr/>
            </p:nvSpPr>
            <p:spPr>
              <a:xfrm>
                <a:off x="3019461" y="645887"/>
                <a:ext cx="1643743" cy="850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2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𝐺</m:t>
                                  </m:r>
                                </m:num>
                                <m:den>
                                  <m:r>
                                    <a:rPr lang="en-US" sz="24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2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251AB4C-4CED-4F39-F279-29CDB47162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9461" y="645887"/>
                <a:ext cx="1643743" cy="850554"/>
              </a:xfrm>
              <a:prstGeom prst="rect">
                <a:avLst/>
              </a:prstGeom>
              <a:blipFill>
                <a:blip r:embed="rId5"/>
                <a:stretch>
                  <a:fillRect b="-4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2" descr="Skiing Svg Png Icon Free Download (#432419) - OnlineWebFonts.COM">
            <a:extLst>
              <a:ext uri="{FF2B5EF4-FFF2-40B4-BE49-F238E27FC236}">
                <a16:creationId xmlns:a16="http://schemas.microsoft.com/office/drawing/2014/main" id="{B19DDB74-3C50-D209-5F47-FB5CADCC7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842940">
            <a:off x="4416545" y="965001"/>
            <a:ext cx="903514" cy="903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6F7479F-BC7A-9F87-A4B3-A34C7986C8DC}"/>
                  </a:ext>
                </a:extLst>
              </p:cNvPr>
              <p:cNvSpPr txBox="1"/>
              <p:nvPr/>
            </p:nvSpPr>
            <p:spPr>
              <a:xfrm>
                <a:off x="4949952" y="2845046"/>
                <a:ext cx="204825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6F7479F-BC7A-9F87-A4B3-A34C7986C8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9952" y="2845046"/>
                <a:ext cx="2048256" cy="461665"/>
              </a:xfrm>
              <a:prstGeom prst="rect">
                <a:avLst/>
              </a:prstGeom>
              <a:blipFill>
                <a:blip r:embed="rId7"/>
                <a:stretch>
                  <a:fillRect b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E10D0332-B09B-6717-9B9B-C555B944D3FA}"/>
              </a:ext>
            </a:extLst>
          </p:cNvPr>
          <p:cNvSpPr txBox="1"/>
          <p:nvPr/>
        </p:nvSpPr>
        <p:spPr>
          <a:xfrm>
            <a:off x="946821" y="665444"/>
            <a:ext cx="20726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Moving along an </a:t>
            </a:r>
            <a:r>
              <a:rPr lang="en-US" sz="2400" i="1" dirty="0"/>
              <a:t>isotherm</a:t>
            </a:r>
          </a:p>
        </p:txBody>
      </p:sp>
    </p:spTree>
    <p:extLst>
      <p:ext uri="{BB962C8B-B14F-4D97-AF65-F5344CB8AC3E}">
        <p14:creationId xmlns:p14="http://schemas.microsoft.com/office/powerpoint/2010/main" val="22135693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A5BF619-65B2-5249-9E4B-EA43D8326D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023" y="1088136"/>
            <a:ext cx="7147673" cy="5364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07CB1DA5-5655-5B4A-90E7-D56D95CF8D27}"/>
              </a:ext>
            </a:extLst>
          </p:cNvPr>
          <p:cNvGrpSpPr/>
          <p:nvPr/>
        </p:nvGrpSpPr>
        <p:grpSpPr>
          <a:xfrm>
            <a:off x="5242560" y="1919950"/>
            <a:ext cx="1680754" cy="3676178"/>
            <a:chOff x="5242560" y="1919950"/>
            <a:chExt cx="1680754" cy="3676178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31C0D51-F48E-5146-A64A-DE84E52E99BB}"/>
                </a:ext>
              </a:extLst>
            </p:cNvPr>
            <p:cNvCxnSpPr/>
            <p:nvPr/>
          </p:nvCxnSpPr>
          <p:spPr>
            <a:xfrm flipV="1">
              <a:off x="5242560" y="3060192"/>
              <a:ext cx="0" cy="2535936"/>
            </a:xfrm>
            <a:prstGeom prst="line">
              <a:avLst/>
            </a:prstGeom>
            <a:ln w="63500">
              <a:solidFill>
                <a:schemeClr val="accent4">
                  <a:lumMod val="75000"/>
                  <a:alpha val="4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42E68881-69E6-D043-8FA6-B3C4B64982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42561" y="4455886"/>
              <a:ext cx="1550125" cy="1140242"/>
            </a:xfrm>
            <a:prstGeom prst="line">
              <a:avLst/>
            </a:prstGeom>
            <a:ln w="63500">
              <a:solidFill>
                <a:schemeClr val="accent4">
                  <a:lumMod val="75000"/>
                  <a:alpha val="4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AE22016C-8220-5A4D-8D86-262223A8310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42562" y="1919950"/>
              <a:ext cx="1680752" cy="1140242"/>
            </a:xfrm>
            <a:prstGeom prst="line">
              <a:avLst/>
            </a:prstGeom>
            <a:ln w="63500">
              <a:solidFill>
                <a:schemeClr val="accent4">
                  <a:lumMod val="75000"/>
                  <a:alpha val="4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04131585-9D9D-0A4E-81E2-115DCC30D7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92686" y="1919950"/>
              <a:ext cx="130628" cy="2535936"/>
            </a:xfrm>
            <a:prstGeom prst="line">
              <a:avLst/>
            </a:prstGeom>
            <a:ln w="63500">
              <a:solidFill>
                <a:schemeClr val="accent4">
                  <a:lumMod val="75000"/>
                  <a:alpha val="4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9FDD8008-6BC1-2542-AF9E-59DA3BD90F1B}"/>
              </a:ext>
            </a:extLst>
          </p:cNvPr>
          <p:cNvGrpSpPr/>
          <p:nvPr/>
        </p:nvGrpSpPr>
        <p:grpSpPr>
          <a:xfrm>
            <a:off x="7759528" y="1646978"/>
            <a:ext cx="3814583" cy="3564044"/>
            <a:chOff x="1267328" y="891841"/>
            <a:chExt cx="6765756" cy="5074317"/>
          </a:xfrm>
        </p:grpSpPr>
        <p:pic>
          <p:nvPicPr>
            <p:cNvPr id="50" name="Picture 2">
              <a:extLst>
                <a:ext uri="{FF2B5EF4-FFF2-40B4-BE49-F238E27FC236}">
                  <a16:creationId xmlns:a16="http://schemas.microsoft.com/office/drawing/2014/main" id="{87DE8750-A14C-3E42-A59F-AF0119FD32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67328" y="891841"/>
              <a:ext cx="6765756" cy="50743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8FA9F952-17E4-D148-A947-1EFD5873A712}"/>
                </a:ext>
              </a:extLst>
            </p:cNvPr>
            <p:cNvSpPr txBox="1"/>
            <p:nvPr/>
          </p:nvSpPr>
          <p:spPr>
            <a:xfrm>
              <a:off x="3459078" y="2779175"/>
              <a:ext cx="3404514" cy="6572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isotherms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1EB79B7-1282-4F43-8A90-93BE569C889F}"/>
              </a:ext>
            </a:extLst>
          </p:cNvPr>
          <p:cNvGrpSpPr/>
          <p:nvPr/>
        </p:nvGrpSpPr>
        <p:grpSpPr>
          <a:xfrm>
            <a:off x="2594112" y="1767840"/>
            <a:ext cx="1639263" cy="3258167"/>
            <a:chOff x="5153423" y="2337961"/>
            <a:chExt cx="1639263" cy="325816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C7BC71F1-B0B1-7F4A-A2A3-4E0E5A862A6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153423" y="3191401"/>
              <a:ext cx="89137" cy="2404727"/>
            </a:xfrm>
            <a:prstGeom prst="line">
              <a:avLst/>
            </a:prstGeom>
            <a:ln w="63500">
              <a:solidFill>
                <a:schemeClr val="accent4">
                  <a:lumMod val="75000"/>
                  <a:alpha val="4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0747DA4-F96F-B14D-B846-3E269FB4B4A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42562" y="5258031"/>
              <a:ext cx="484952" cy="338097"/>
            </a:xfrm>
            <a:prstGeom prst="line">
              <a:avLst/>
            </a:prstGeom>
            <a:ln w="63500">
              <a:solidFill>
                <a:schemeClr val="accent4">
                  <a:lumMod val="75000"/>
                  <a:alpha val="4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A9D700BF-DF56-384F-9E50-A58B732952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53423" y="2337961"/>
              <a:ext cx="1639263" cy="853440"/>
            </a:xfrm>
            <a:prstGeom prst="line">
              <a:avLst/>
            </a:prstGeom>
            <a:ln w="63500">
              <a:solidFill>
                <a:schemeClr val="accent4">
                  <a:lumMod val="75000"/>
                  <a:alpha val="4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BE6430E0-01D2-3142-974F-52D283126A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92685" y="2337962"/>
              <a:ext cx="1" cy="1941274"/>
            </a:xfrm>
            <a:prstGeom prst="line">
              <a:avLst/>
            </a:prstGeom>
            <a:ln w="63500">
              <a:solidFill>
                <a:schemeClr val="accent4">
                  <a:lumMod val="75000"/>
                  <a:alpha val="4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6E3B53F-7D05-FB6E-1DBD-10CF5A9A907C}"/>
                  </a:ext>
                </a:extLst>
              </p:cNvPr>
              <p:cNvSpPr txBox="1"/>
              <p:nvPr/>
            </p:nvSpPr>
            <p:spPr>
              <a:xfrm>
                <a:off x="0" y="815"/>
                <a:ext cx="12192000" cy="461665"/>
              </a:xfrm>
              <a:prstGeom prst="rect">
                <a:avLst/>
              </a:prstGeom>
              <a:solidFill>
                <a:schemeClr val="accent2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Isotherms of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𝑽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b="1" dirty="0"/>
                  <a:t> (“Boyle isotherms”)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6E3B53F-7D05-FB6E-1DBD-10CF5A9A90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815"/>
                <a:ext cx="12192000" cy="461665"/>
              </a:xfrm>
              <a:prstGeom prst="rect">
                <a:avLst/>
              </a:prstGeom>
              <a:blipFill>
                <a:blip r:embed="rId4"/>
                <a:stretch>
                  <a:fillRect l="-832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D2A7EEBB-855F-69C0-D0CA-DD4FAAB7304F}"/>
              </a:ext>
            </a:extLst>
          </p:cNvPr>
          <p:cNvSpPr txBox="1"/>
          <p:nvPr/>
        </p:nvSpPr>
        <p:spPr>
          <a:xfrm>
            <a:off x="8763871" y="4015644"/>
            <a:ext cx="2382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 = 400 K isotherm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76F811-8662-A73F-16F9-8F55ABAA83E8}"/>
              </a:ext>
            </a:extLst>
          </p:cNvPr>
          <p:cNvSpPr txBox="1"/>
          <p:nvPr/>
        </p:nvSpPr>
        <p:spPr>
          <a:xfrm>
            <a:off x="7359532" y="4487626"/>
            <a:ext cx="2382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T = 200 K isotherm</a:t>
            </a:r>
          </a:p>
        </p:txBody>
      </p:sp>
    </p:spTree>
    <p:extLst>
      <p:ext uri="{BB962C8B-B14F-4D97-AF65-F5344CB8AC3E}">
        <p14:creationId xmlns:p14="http://schemas.microsoft.com/office/powerpoint/2010/main" val="25296624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16C46211-A5DD-F7A2-F522-7FDFD896B05C}"/>
              </a:ext>
            </a:extLst>
          </p:cNvPr>
          <p:cNvGrpSpPr/>
          <p:nvPr/>
        </p:nvGrpSpPr>
        <p:grpSpPr>
          <a:xfrm>
            <a:off x="0" y="1300635"/>
            <a:ext cx="7147673" cy="5364480"/>
            <a:chOff x="969023" y="1088136"/>
            <a:chExt cx="7147673" cy="5364480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2A5BF619-65B2-5249-9E4B-EA43D8326D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9023" y="1088136"/>
              <a:ext cx="7147673" cy="5364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E281219E-12B5-2D43-9990-A6BE7B970BC7}"/>
                </a:ext>
              </a:extLst>
            </p:cNvPr>
            <p:cNvGrpSpPr/>
            <p:nvPr/>
          </p:nvGrpSpPr>
          <p:grpSpPr>
            <a:xfrm>
              <a:off x="2853515" y="2302782"/>
              <a:ext cx="2621201" cy="3127831"/>
              <a:chOff x="2621359" y="2490071"/>
              <a:chExt cx="2621201" cy="3127831"/>
            </a:xfrm>
          </p:grpSpPr>
          <p:grpSp>
            <p:nvGrpSpPr>
              <p:cNvPr id="56" name="Group 55">
                <a:extLst>
                  <a:ext uri="{FF2B5EF4-FFF2-40B4-BE49-F238E27FC236}">
                    <a16:creationId xmlns:a16="http://schemas.microsoft.com/office/drawing/2014/main" id="{03254AEE-C976-E74F-AE58-3ED6BF5FF275}"/>
                  </a:ext>
                </a:extLst>
              </p:cNvPr>
              <p:cNvGrpSpPr/>
              <p:nvPr/>
            </p:nvGrpSpPr>
            <p:grpSpPr>
              <a:xfrm>
                <a:off x="2621359" y="2490071"/>
                <a:ext cx="2621201" cy="3127831"/>
                <a:chOff x="5242560" y="3060192"/>
                <a:chExt cx="2621201" cy="3127831"/>
              </a:xfrm>
            </p:grpSpPr>
            <p:cxnSp>
              <p:nvCxnSpPr>
                <p:cNvPr id="57" name="Straight Connector 56">
                  <a:extLst>
                    <a:ext uri="{FF2B5EF4-FFF2-40B4-BE49-F238E27FC236}">
                      <a16:creationId xmlns:a16="http://schemas.microsoft.com/office/drawing/2014/main" id="{D69D0DC2-773B-864B-86EB-BFE4B6C47846}"/>
                    </a:ext>
                  </a:extLst>
                </p:cNvPr>
                <p:cNvCxnSpPr/>
                <p:nvPr/>
              </p:nvCxnSpPr>
              <p:spPr>
                <a:xfrm flipV="1">
                  <a:off x="5242560" y="3060192"/>
                  <a:ext cx="0" cy="2535936"/>
                </a:xfrm>
                <a:prstGeom prst="line">
                  <a:avLst/>
                </a:prstGeom>
                <a:ln w="63500">
                  <a:solidFill>
                    <a:schemeClr val="tx1">
                      <a:alpha val="44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>
                  <a:extLst>
                    <a:ext uri="{FF2B5EF4-FFF2-40B4-BE49-F238E27FC236}">
                      <a16:creationId xmlns:a16="http://schemas.microsoft.com/office/drawing/2014/main" id="{E87FE0CD-BDF7-5645-8838-F51BF546A09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242563" y="5552587"/>
                  <a:ext cx="2621198" cy="635436"/>
                </a:xfrm>
                <a:prstGeom prst="line">
                  <a:avLst/>
                </a:prstGeom>
                <a:ln w="63500">
                  <a:solidFill>
                    <a:schemeClr val="tx1">
                      <a:alpha val="44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>
                  <a:extLst>
                    <a:ext uri="{FF2B5EF4-FFF2-40B4-BE49-F238E27FC236}">
                      <a16:creationId xmlns:a16="http://schemas.microsoft.com/office/drawing/2014/main" id="{F338F8EC-F345-0C41-843B-69E795C1992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242562" y="3060192"/>
                  <a:ext cx="2621199" cy="570121"/>
                </a:xfrm>
                <a:prstGeom prst="line">
                  <a:avLst/>
                </a:prstGeom>
                <a:ln w="63500">
                  <a:solidFill>
                    <a:schemeClr val="tx1">
                      <a:alpha val="44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F67DC9B7-8F30-C84D-9DF8-F6DF128A5202}"/>
                  </a:ext>
                </a:extLst>
              </p:cNvPr>
              <p:cNvCxnSpPr/>
              <p:nvPr/>
            </p:nvCxnSpPr>
            <p:spPr>
              <a:xfrm flipV="1">
                <a:off x="5191762" y="3081966"/>
                <a:ext cx="0" cy="2535936"/>
              </a:xfrm>
              <a:prstGeom prst="line">
                <a:avLst/>
              </a:prstGeom>
              <a:ln w="63500">
                <a:solidFill>
                  <a:schemeClr val="tx1">
                    <a:alpha val="44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A0EBE3A1-EE6C-0D9E-D2B8-950A4E6DA0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7243" y="808001"/>
            <a:ext cx="3733185" cy="126217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87FD1F2-1D54-9717-D01E-2481AB7DAD8D}"/>
                  </a:ext>
                </a:extLst>
              </p:cNvPr>
              <p:cNvSpPr txBox="1"/>
              <p:nvPr/>
            </p:nvSpPr>
            <p:spPr>
              <a:xfrm>
                <a:off x="0" y="-5485"/>
                <a:ext cx="12192000" cy="461665"/>
              </a:xfrm>
              <a:prstGeom prst="rect">
                <a:avLst/>
              </a:prstGeom>
              <a:solidFill>
                <a:schemeClr val="accent2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Isochores of </a:t>
                </a:r>
                <a14:m>
                  <m:oMath xmlns:m="http://schemas.openxmlformats.org/officeDocument/2006/math">
                    <m:r>
                      <a:rPr lang="en-US" sz="2400" b="1" i="1" dirty="0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sz="2400" b="1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1" i="1" dirty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400" b="1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1" i="1" dirty="0">
                        <a:latin typeface="Cambria Math" panose="02040503050406030204" pitchFamily="18" charset="0"/>
                      </a:rPr>
                      <m:t>𝑽</m:t>
                    </m:r>
                    <m:r>
                      <a:rPr lang="en-US" sz="2400" b="1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87FD1F2-1D54-9717-D01E-2481AB7DAD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-5485"/>
                <a:ext cx="12192000" cy="461665"/>
              </a:xfrm>
              <a:prstGeom prst="rect">
                <a:avLst/>
              </a:prstGeom>
              <a:blipFill>
                <a:blip r:embed="rId5"/>
                <a:stretch>
                  <a:fillRect l="-832" t="-8108" b="-324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261949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16C46211-A5DD-F7A2-F522-7FDFD896B05C}"/>
              </a:ext>
            </a:extLst>
          </p:cNvPr>
          <p:cNvGrpSpPr/>
          <p:nvPr/>
        </p:nvGrpSpPr>
        <p:grpSpPr>
          <a:xfrm>
            <a:off x="0" y="1303002"/>
            <a:ext cx="7147673" cy="5364480"/>
            <a:chOff x="969023" y="1088136"/>
            <a:chExt cx="7147673" cy="5364480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2A5BF619-65B2-5249-9E4B-EA43D8326D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9023" y="1088136"/>
              <a:ext cx="7147673" cy="5364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9F6D7A52-A1BC-494B-9355-B13B06B5B0AD}"/>
                </a:ext>
              </a:extLst>
            </p:cNvPr>
            <p:cNvGrpSpPr/>
            <p:nvPr/>
          </p:nvGrpSpPr>
          <p:grpSpPr>
            <a:xfrm>
              <a:off x="4159158" y="1427387"/>
              <a:ext cx="2621199" cy="3127831"/>
              <a:chOff x="2621361" y="2490071"/>
              <a:chExt cx="2621199" cy="3127831"/>
            </a:xfrm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DF86DDC7-5458-5143-8C25-CD2E78AF8111}"/>
                  </a:ext>
                </a:extLst>
              </p:cNvPr>
              <p:cNvGrpSpPr/>
              <p:nvPr/>
            </p:nvGrpSpPr>
            <p:grpSpPr>
              <a:xfrm>
                <a:off x="2621361" y="2490071"/>
                <a:ext cx="2621199" cy="3127831"/>
                <a:chOff x="5242562" y="3060192"/>
                <a:chExt cx="2621199" cy="3127831"/>
              </a:xfrm>
            </p:grpSpPr>
            <p:cxnSp>
              <p:nvCxnSpPr>
                <p:cNvPr id="16" name="Straight Connector 15">
                  <a:extLst>
                    <a:ext uri="{FF2B5EF4-FFF2-40B4-BE49-F238E27FC236}">
                      <a16:creationId xmlns:a16="http://schemas.microsoft.com/office/drawing/2014/main" id="{99B6AF54-0D3C-6C4A-9F49-C62228EAB24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255439" y="3098831"/>
                  <a:ext cx="0" cy="2159744"/>
                </a:xfrm>
                <a:prstGeom prst="line">
                  <a:avLst/>
                </a:prstGeom>
                <a:ln w="63500">
                  <a:solidFill>
                    <a:schemeClr val="tx1">
                      <a:alpha val="44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Straight Connector 16">
                  <a:extLst>
                    <a:ext uri="{FF2B5EF4-FFF2-40B4-BE49-F238E27FC236}">
                      <a16:creationId xmlns:a16="http://schemas.microsoft.com/office/drawing/2014/main" id="{8EB137DA-BD04-9346-ACA9-693C32EDEC2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6352614" y="5881192"/>
                  <a:ext cx="1511147" cy="306831"/>
                </a:xfrm>
                <a:prstGeom prst="line">
                  <a:avLst/>
                </a:prstGeom>
                <a:ln w="63500">
                  <a:solidFill>
                    <a:schemeClr val="tx1">
                      <a:alpha val="44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Straight Connector 19">
                  <a:extLst>
                    <a:ext uri="{FF2B5EF4-FFF2-40B4-BE49-F238E27FC236}">
                      <a16:creationId xmlns:a16="http://schemas.microsoft.com/office/drawing/2014/main" id="{F1CB2E26-1A08-424E-8423-99898753E1F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242562" y="3060192"/>
                  <a:ext cx="2621199" cy="570121"/>
                </a:xfrm>
                <a:prstGeom prst="line">
                  <a:avLst/>
                </a:prstGeom>
                <a:ln w="63500">
                  <a:solidFill>
                    <a:schemeClr val="tx1">
                      <a:alpha val="44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C7188966-EE61-A647-A01D-B9D351BC279D}"/>
                  </a:ext>
                </a:extLst>
              </p:cNvPr>
              <p:cNvCxnSpPr/>
              <p:nvPr/>
            </p:nvCxnSpPr>
            <p:spPr>
              <a:xfrm flipV="1">
                <a:off x="5191762" y="3081966"/>
                <a:ext cx="0" cy="2535936"/>
              </a:xfrm>
              <a:prstGeom prst="line">
                <a:avLst/>
              </a:prstGeom>
              <a:ln w="63500">
                <a:solidFill>
                  <a:schemeClr val="tx1">
                    <a:alpha val="44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15310EC0-452F-887E-F2E4-B1D746737F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8556" y="3553544"/>
            <a:ext cx="4266969" cy="12165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6991E89-5E80-E56E-3EA5-F66021E21035}"/>
                  </a:ext>
                </a:extLst>
              </p:cNvPr>
              <p:cNvSpPr txBox="1"/>
              <p:nvPr/>
            </p:nvSpPr>
            <p:spPr>
              <a:xfrm>
                <a:off x="0" y="-5485"/>
                <a:ext cx="12192000" cy="461665"/>
              </a:xfrm>
              <a:prstGeom prst="rect">
                <a:avLst/>
              </a:prstGeom>
              <a:solidFill>
                <a:schemeClr val="accent2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Isochores of </a:t>
                </a:r>
                <a14:m>
                  <m:oMath xmlns:m="http://schemas.openxmlformats.org/officeDocument/2006/math">
                    <m:r>
                      <a:rPr lang="en-US" sz="2400" b="1" i="1" dirty="0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sz="2400" b="1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1" i="1" dirty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400" b="1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1" i="1" dirty="0">
                        <a:latin typeface="Cambria Math" panose="02040503050406030204" pitchFamily="18" charset="0"/>
                      </a:rPr>
                      <m:t>𝑽</m:t>
                    </m:r>
                    <m:r>
                      <a:rPr lang="en-US" sz="2400" b="1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6991E89-5E80-E56E-3EA5-F66021E210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-5485"/>
                <a:ext cx="12192000" cy="461665"/>
              </a:xfrm>
              <a:prstGeom prst="rect">
                <a:avLst/>
              </a:prstGeom>
              <a:blipFill>
                <a:blip r:embed="rId5"/>
                <a:stretch>
                  <a:fillRect l="-832" t="-8108" b="-324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421108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16C46211-A5DD-F7A2-F522-7FDFD896B05C}"/>
              </a:ext>
            </a:extLst>
          </p:cNvPr>
          <p:cNvGrpSpPr/>
          <p:nvPr/>
        </p:nvGrpSpPr>
        <p:grpSpPr>
          <a:xfrm>
            <a:off x="0" y="1303002"/>
            <a:ext cx="10963726" cy="5364480"/>
            <a:chOff x="969023" y="1088136"/>
            <a:chExt cx="10963726" cy="5364480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2A5BF619-65B2-5249-9E4B-EA43D8326D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9023" y="1088136"/>
              <a:ext cx="7147673" cy="5364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E281219E-12B5-2D43-9990-A6BE7B970BC7}"/>
                </a:ext>
              </a:extLst>
            </p:cNvPr>
            <p:cNvGrpSpPr/>
            <p:nvPr/>
          </p:nvGrpSpPr>
          <p:grpSpPr>
            <a:xfrm>
              <a:off x="2853515" y="2302782"/>
              <a:ext cx="2621201" cy="3127831"/>
              <a:chOff x="2621359" y="2490071"/>
              <a:chExt cx="2621201" cy="3127831"/>
            </a:xfrm>
          </p:grpSpPr>
          <p:grpSp>
            <p:nvGrpSpPr>
              <p:cNvPr id="56" name="Group 55">
                <a:extLst>
                  <a:ext uri="{FF2B5EF4-FFF2-40B4-BE49-F238E27FC236}">
                    <a16:creationId xmlns:a16="http://schemas.microsoft.com/office/drawing/2014/main" id="{03254AEE-C976-E74F-AE58-3ED6BF5FF275}"/>
                  </a:ext>
                </a:extLst>
              </p:cNvPr>
              <p:cNvGrpSpPr/>
              <p:nvPr/>
            </p:nvGrpSpPr>
            <p:grpSpPr>
              <a:xfrm>
                <a:off x="2621359" y="2490071"/>
                <a:ext cx="2621201" cy="3127831"/>
                <a:chOff x="5242560" y="3060192"/>
                <a:chExt cx="2621201" cy="3127831"/>
              </a:xfrm>
            </p:grpSpPr>
            <p:cxnSp>
              <p:nvCxnSpPr>
                <p:cNvPr id="57" name="Straight Connector 56">
                  <a:extLst>
                    <a:ext uri="{FF2B5EF4-FFF2-40B4-BE49-F238E27FC236}">
                      <a16:creationId xmlns:a16="http://schemas.microsoft.com/office/drawing/2014/main" id="{D69D0DC2-773B-864B-86EB-BFE4B6C47846}"/>
                    </a:ext>
                  </a:extLst>
                </p:cNvPr>
                <p:cNvCxnSpPr/>
                <p:nvPr/>
              </p:nvCxnSpPr>
              <p:spPr>
                <a:xfrm flipV="1">
                  <a:off x="5242560" y="3060192"/>
                  <a:ext cx="0" cy="2535936"/>
                </a:xfrm>
                <a:prstGeom prst="line">
                  <a:avLst/>
                </a:prstGeom>
                <a:ln w="63500">
                  <a:solidFill>
                    <a:schemeClr val="tx1">
                      <a:alpha val="44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>
                  <a:extLst>
                    <a:ext uri="{FF2B5EF4-FFF2-40B4-BE49-F238E27FC236}">
                      <a16:creationId xmlns:a16="http://schemas.microsoft.com/office/drawing/2014/main" id="{E87FE0CD-BDF7-5645-8838-F51BF546A09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242563" y="5552587"/>
                  <a:ext cx="2621198" cy="635436"/>
                </a:xfrm>
                <a:prstGeom prst="line">
                  <a:avLst/>
                </a:prstGeom>
                <a:ln w="63500">
                  <a:solidFill>
                    <a:schemeClr val="tx1">
                      <a:alpha val="44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>
                  <a:extLst>
                    <a:ext uri="{FF2B5EF4-FFF2-40B4-BE49-F238E27FC236}">
                      <a16:creationId xmlns:a16="http://schemas.microsoft.com/office/drawing/2014/main" id="{F338F8EC-F345-0C41-843B-69E795C1992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242562" y="3060192"/>
                  <a:ext cx="2621199" cy="570121"/>
                </a:xfrm>
                <a:prstGeom prst="line">
                  <a:avLst/>
                </a:prstGeom>
                <a:ln w="63500">
                  <a:solidFill>
                    <a:schemeClr val="tx1">
                      <a:alpha val="44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F67DC9B7-8F30-C84D-9DF8-F6DF128A5202}"/>
                  </a:ext>
                </a:extLst>
              </p:cNvPr>
              <p:cNvCxnSpPr/>
              <p:nvPr/>
            </p:nvCxnSpPr>
            <p:spPr>
              <a:xfrm flipV="1">
                <a:off x="5191762" y="3081966"/>
                <a:ext cx="0" cy="2535936"/>
              </a:xfrm>
              <a:prstGeom prst="line">
                <a:avLst/>
              </a:prstGeom>
              <a:ln w="63500">
                <a:solidFill>
                  <a:schemeClr val="tx1">
                    <a:alpha val="44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8" name="Picture 2">
              <a:extLst>
                <a:ext uri="{FF2B5EF4-FFF2-40B4-BE49-F238E27FC236}">
                  <a16:creationId xmlns:a16="http://schemas.microsoft.com/office/drawing/2014/main" id="{90173151-010B-1E41-BFAC-8C8CAB5BCE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84902" y="1609292"/>
              <a:ext cx="4247847" cy="31858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8FA9F952-17E4-D148-A947-1EFD5873A712}"/>
                </a:ext>
              </a:extLst>
            </p:cNvPr>
            <p:cNvSpPr txBox="1"/>
            <p:nvPr/>
          </p:nvSpPr>
          <p:spPr>
            <a:xfrm>
              <a:off x="8995253" y="2972583"/>
              <a:ext cx="191949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isochores</a:t>
              </a:r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9F6D7A52-A1BC-494B-9355-B13B06B5B0AD}"/>
                </a:ext>
              </a:extLst>
            </p:cNvPr>
            <p:cNvGrpSpPr/>
            <p:nvPr/>
          </p:nvGrpSpPr>
          <p:grpSpPr>
            <a:xfrm>
              <a:off x="4159158" y="1427387"/>
              <a:ext cx="2621199" cy="3127831"/>
              <a:chOff x="2621361" y="2490071"/>
              <a:chExt cx="2621199" cy="3127831"/>
            </a:xfrm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DF86DDC7-5458-5143-8C25-CD2E78AF8111}"/>
                  </a:ext>
                </a:extLst>
              </p:cNvPr>
              <p:cNvGrpSpPr/>
              <p:nvPr/>
            </p:nvGrpSpPr>
            <p:grpSpPr>
              <a:xfrm>
                <a:off x="2621361" y="2490071"/>
                <a:ext cx="2621199" cy="3127831"/>
                <a:chOff x="5242562" y="3060192"/>
                <a:chExt cx="2621199" cy="3127831"/>
              </a:xfrm>
            </p:grpSpPr>
            <p:cxnSp>
              <p:nvCxnSpPr>
                <p:cNvPr id="16" name="Straight Connector 15">
                  <a:extLst>
                    <a:ext uri="{FF2B5EF4-FFF2-40B4-BE49-F238E27FC236}">
                      <a16:creationId xmlns:a16="http://schemas.microsoft.com/office/drawing/2014/main" id="{99B6AF54-0D3C-6C4A-9F49-C62228EAB24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255439" y="3098831"/>
                  <a:ext cx="0" cy="2159744"/>
                </a:xfrm>
                <a:prstGeom prst="line">
                  <a:avLst/>
                </a:prstGeom>
                <a:ln w="63500">
                  <a:solidFill>
                    <a:schemeClr val="tx1">
                      <a:alpha val="44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Straight Connector 16">
                  <a:extLst>
                    <a:ext uri="{FF2B5EF4-FFF2-40B4-BE49-F238E27FC236}">
                      <a16:creationId xmlns:a16="http://schemas.microsoft.com/office/drawing/2014/main" id="{8EB137DA-BD04-9346-ACA9-693C32EDEC2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6352614" y="5881192"/>
                  <a:ext cx="1511147" cy="306831"/>
                </a:xfrm>
                <a:prstGeom prst="line">
                  <a:avLst/>
                </a:prstGeom>
                <a:ln w="63500">
                  <a:solidFill>
                    <a:schemeClr val="tx1">
                      <a:alpha val="44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Straight Connector 19">
                  <a:extLst>
                    <a:ext uri="{FF2B5EF4-FFF2-40B4-BE49-F238E27FC236}">
                      <a16:creationId xmlns:a16="http://schemas.microsoft.com/office/drawing/2014/main" id="{F1CB2E26-1A08-424E-8423-99898753E1F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242562" y="3060192"/>
                  <a:ext cx="2621199" cy="570121"/>
                </a:xfrm>
                <a:prstGeom prst="line">
                  <a:avLst/>
                </a:prstGeom>
                <a:ln w="63500">
                  <a:solidFill>
                    <a:schemeClr val="tx1">
                      <a:alpha val="44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C7188966-EE61-A647-A01D-B9D351BC279D}"/>
                  </a:ext>
                </a:extLst>
              </p:cNvPr>
              <p:cNvCxnSpPr/>
              <p:nvPr/>
            </p:nvCxnSpPr>
            <p:spPr>
              <a:xfrm flipV="1">
                <a:off x="5191762" y="3081966"/>
                <a:ext cx="0" cy="2535936"/>
              </a:xfrm>
              <a:prstGeom prst="line">
                <a:avLst/>
              </a:prstGeom>
              <a:ln w="63500">
                <a:solidFill>
                  <a:schemeClr val="tx1">
                    <a:alpha val="44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9CDBA09-35B1-0741-8647-31209C5FF939}"/>
                  </a:ext>
                </a:extLst>
              </p:cNvPr>
              <p:cNvSpPr txBox="1"/>
              <p:nvPr/>
            </p:nvSpPr>
            <p:spPr>
              <a:xfrm>
                <a:off x="0" y="-5485"/>
                <a:ext cx="12192000" cy="461665"/>
              </a:xfrm>
              <a:prstGeom prst="rect">
                <a:avLst/>
              </a:prstGeom>
              <a:solidFill>
                <a:schemeClr val="accent2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Isochores of </a:t>
                </a:r>
                <a14:m>
                  <m:oMath xmlns:m="http://schemas.openxmlformats.org/officeDocument/2006/math">
                    <m:r>
                      <a:rPr lang="en-US" sz="2400" b="1" i="1" dirty="0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sz="2400" b="1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1" i="1" dirty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400" b="1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1" i="1" dirty="0">
                        <a:latin typeface="Cambria Math" panose="02040503050406030204" pitchFamily="18" charset="0"/>
                      </a:rPr>
                      <m:t>𝑽</m:t>
                    </m:r>
                    <m:r>
                      <a:rPr lang="en-US" sz="2400" b="1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9CDBA09-35B1-0741-8647-31209C5FF9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-5485"/>
                <a:ext cx="12192000" cy="461665"/>
              </a:xfrm>
              <a:prstGeom prst="rect">
                <a:avLst/>
              </a:prstGeom>
              <a:blipFill>
                <a:blip r:embed="rId4"/>
                <a:stretch>
                  <a:fillRect l="-832" t="-8108" b="-324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496230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16C46211-A5DD-F7A2-F522-7FDFD896B05C}"/>
              </a:ext>
            </a:extLst>
          </p:cNvPr>
          <p:cNvGrpSpPr/>
          <p:nvPr/>
        </p:nvGrpSpPr>
        <p:grpSpPr>
          <a:xfrm>
            <a:off x="0" y="1303002"/>
            <a:ext cx="10963726" cy="5364480"/>
            <a:chOff x="969023" y="1088136"/>
            <a:chExt cx="10963726" cy="5364480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2A5BF619-65B2-5249-9E4B-EA43D8326D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9023" y="1088136"/>
              <a:ext cx="7147673" cy="5364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E281219E-12B5-2D43-9990-A6BE7B970BC7}"/>
                </a:ext>
              </a:extLst>
            </p:cNvPr>
            <p:cNvGrpSpPr/>
            <p:nvPr/>
          </p:nvGrpSpPr>
          <p:grpSpPr>
            <a:xfrm>
              <a:off x="2853515" y="2302782"/>
              <a:ext cx="2621201" cy="3127831"/>
              <a:chOff x="2621359" y="2490071"/>
              <a:chExt cx="2621201" cy="3127831"/>
            </a:xfrm>
          </p:grpSpPr>
          <p:grpSp>
            <p:nvGrpSpPr>
              <p:cNvPr id="56" name="Group 55">
                <a:extLst>
                  <a:ext uri="{FF2B5EF4-FFF2-40B4-BE49-F238E27FC236}">
                    <a16:creationId xmlns:a16="http://schemas.microsoft.com/office/drawing/2014/main" id="{03254AEE-C976-E74F-AE58-3ED6BF5FF275}"/>
                  </a:ext>
                </a:extLst>
              </p:cNvPr>
              <p:cNvGrpSpPr/>
              <p:nvPr/>
            </p:nvGrpSpPr>
            <p:grpSpPr>
              <a:xfrm>
                <a:off x="2621359" y="2490071"/>
                <a:ext cx="2621201" cy="3127831"/>
                <a:chOff x="5242560" y="3060192"/>
                <a:chExt cx="2621201" cy="3127831"/>
              </a:xfrm>
            </p:grpSpPr>
            <p:cxnSp>
              <p:nvCxnSpPr>
                <p:cNvPr id="57" name="Straight Connector 56">
                  <a:extLst>
                    <a:ext uri="{FF2B5EF4-FFF2-40B4-BE49-F238E27FC236}">
                      <a16:creationId xmlns:a16="http://schemas.microsoft.com/office/drawing/2014/main" id="{D69D0DC2-773B-864B-86EB-BFE4B6C47846}"/>
                    </a:ext>
                  </a:extLst>
                </p:cNvPr>
                <p:cNvCxnSpPr/>
                <p:nvPr/>
              </p:nvCxnSpPr>
              <p:spPr>
                <a:xfrm flipV="1">
                  <a:off x="5242560" y="3060192"/>
                  <a:ext cx="0" cy="2535936"/>
                </a:xfrm>
                <a:prstGeom prst="line">
                  <a:avLst/>
                </a:prstGeom>
                <a:ln w="63500">
                  <a:solidFill>
                    <a:schemeClr val="tx1">
                      <a:alpha val="44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>
                  <a:extLst>
                    <a:ext uri="{FF2B5EF4-FFF2-40B4-BE49-F238E27FC236}">
                      <a16:creationId xmlns:a16="http://schemas.microsoft.com/office/drawing/2014/main" id="{E87FE0CD-BDF7-5645-8838-F51BF546A09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242563" y="5552587"/>
                  <a:ext cx="2621198" cy="635436"/>
                </a:xfrm>
                <a:prstGeom prst="line">
                  <a:avLst/>
                </a:prstGeom>
                <a:ln w="63500">
                  <a:solidFill>
                    <a:schemeClr val="tx1">
                      <a:alpha val="44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>
                  <a:extLst>
                    <a:ext uri="{FF2B5EF4-FFF2-40B4-BE49-F238E27FC236}">
                      <a16:creationId xmlns:a16="http://schemas.microsoft.com/office/drawing/2014/main" id="{F338F8EC-F345-0C41-843B-69E795C1992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242562" y="3060192"/>
                  <a:ext cx="2621199" cy="570121"/>
                </a:xfrm>
                <a:prstGeom prst="line">
                  <a:avLst/>
                </a:prstGeom>
                <a:ln w="63500">
                  <a:solidFill>
                    <a:schemeClr val="tx1">
                      <a:alpha val="44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F67DC9B7-8F30-C84D-9DF8-F6DF128A5202}"/>
                  </a:ext>
                </a:extLst>
              </p:cNvPr>
              <p:cNvCxnSpPr/>
              <p:nvPr/>
            </p:nvCxnSpPr>
            <p:spPr>
              <a:xfrm flipV="1">
                <a:off x="5191762" y="3081966"/>
                <a:ext cx="0" cy="2535936"/>
              </a:xfrm>
              <a:prstGeom prst="line">
                <a:avLst/>
              </a:prstGeom>
              <a:ln w="63500">
                <a:solidFill>
                  <a:schemeClr val="tx1">
                    <a:alpha val="44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8" name="Picture 2">
              <a:extLst>
                <a:ext uri="{FF2B5EF4-FFF2-40B4-BE49-F238E27FC236}">
                  <a16:creationId xmlns:a16="http://schemas.microsoft.com/office/drawing/2014/main" id="{90173151-010B-1E41-BFAC-8C8CAB5BCE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84902" y="1609292"/>
              <a:ext cx="4247847" cy="31858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8FA9F952-17E4-D148-A947-1EFD5873A712}"/>
                </a:ext>
              </a:extLst>
            </p:cNvPr>
            <p:cNvSpPr txBox="1"/>
            <p:nvPr/>
          </p:nvSpPr>
          <p:spPr>
            <a:xfrm>
              <a:off x="8995253" y="2972583"/>
              <a:ext cx="191949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isochores</a:t>
              </a:r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9F6D7A52-A1BC-494B-9355-B13B06B5B0AD}"/>
                </a:ext>
              </a:extLst>
            </p:cNvPr>
            <p:cNvGrpSpPr/>
            <p:nvPr/>
          </p:nvGrpSpPr>
          <p:grpSpPr>
            <a:xfrm>
              <a:off x="4159158" y="1427387"/>
              <a:ext cx="2621199" cy="3127831"/>
              <a:chOff x="2621361" y="2490071"/>
              <a:chExt cx="2621199" cy="3127831"/>
            </a:xfrm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DF86DDC7-5458-5143-8C25-CD2E78AF8111}"/>
                  </a:ext>
                </a:extLst>
              </p:cNvPr>
              <p:cNvGrpSpPr/>
              <p:nvPr/>
            </p:nvGrpSpPr>
            <p:grpSpPr>
              <a:xfrm>
                <a:off x="2621361" y="2490071"/>
                <a:ext cx="2621199" cy="3127831"/>
                <a:chOff x="5242562" y="3060192"/>
                <a:chExt cx="2621199" cy="3127831"/>
              </a:xfrm>
            </p:grpSpPr>
            <p:cxnSp>
              <p:nvCxnSpPr>
                <p:cNvPr id="16" name="Straight Connector 15">
                  <a:extLst>
                    <a:ext uri="{FF2B5EF4-FFF2-40B4-BE49-F238E27FC236}">
                      <a16:creationId xmlns:a16="http://schemas.microsoft.com/office/drawing/2014/main" id="{99B6AF54-0D3C-6C4A-9F49-C62228EAB24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255439" y="3098831"/>
                  <a:ext cx="0" cy="2159744"/>
                </a:xfrm>
                <a:prstGeom prst="line">
                  <a:avLst/>
                </a:prstGeom>
                <a:ln w="63500">
                  <a:solidFill>
                    <a:schemeClr val="tx1">
                      <a:alpha val="44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Straight Connector 16">
                  <a:extLst>
                    <a:ext uri="{FF2B5EF4-FFF2-40B4-BE49-F238E27FC236}">
                      <a16:creationId xmlns:a16="http://schemas.microsoft.com/office/drawing/2014/main" id="{8EB137DA-BD04-9346-ACA9-693C32EDEC2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6352614" y="5881192"/>
                  <a:ext cx="1511147" cy="306831"/>
                </a:xfrm>
                <a:prstGeom prst="line">
                  <a:avLst/>
                </a:prstGeom>
                <a:ln w="63500">
                  <a:solidFill>
                    <a:schemeClr val="tx1">
                      <a:alpha val="44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Straight Connector 19">
                  <a:extLst>
                    <a:ext uri="{FF2B5EF4-FFF2-40B4-BE49-F238E27FC236}">
                      <a16:creationId xmlns:a16="http://schemas.microsoft.com/office/drawing/2014/main" id="{F1CB2E26-1A08-424E-8423-99898753E1F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242562" y="3060192"/>
                  <a:ext cx="2621199" cy="570121"/>
                </a:xfrm>
                <a:prstGeom prst="line">
                  <a:avLst/>
                </a:prstGeom>
                <a:ln w="63500">
                  <a:solidFill>
                    <a:schemeClr val="tx1">
                      <a:alpha val="44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C7188966-EE61-A647-A01D-B9D351BC279D}"/>
                  </a:ext>
                </a:extLst>
              </p:cNvPr>
              <p:cNvCxnSpPr/>
              <p:nvPr/>
            </p:nvCxnSpPr>
            <p:spPr>
              <a:xfrm flipV="1">
                <a:off x="5191762" y="3081966"/>
                <a:ext cx="0" cy="2535936"/>
              </a:xfrm>
              <a:prstGeom prst="line">
                <a:avLst/>
              </a:prstGeom>
              <a:ln w="63500">
                <a:solidFill>
                  <a:schemeClr val="tx1">
                    <a:alpha val="44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9CDBA09-35B1-0741-8647-31209C5FF939}"/>
                  </a:ext>
                </a:extLst>
              </p:cNvPr>
              <p:cNvSpPr txBox="1"/>
              <p:nvPr/>
            </p:nvSpPr>
            <p:spPr>
              <a:xfrm>
                <a:off x="0" y="-5485"/>
                <a:ext cx="12192000" cy="461665"/>
              </a:xfrm>
              <a:prstGeom prst="rect">
                <a:avLst/>
              </a:prstGeom>
              <a:solidFill>
                <a:schemeClr val="accent2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Isochores of </a:t>
                </a:r>
                <a14:m>
                  <m:oMath xmlns:m="http://schemas.openxmlformats.org/officeDocument/2006/math">
                    <m:r>
                      <a:rPr lang="en-US" sz="2400" b="1" i="1" dirty="0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sz="2400" b="1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1" i="1" dirty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400" b="1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1" i="1" dirty="0">
                        <a:latin typeface="Cambria Math" panose="02040503050406030204" pitchFamily="18" charset="0"/>
                      </a:rPr>
                      <m:t>𝑽</m:t>
                    </m:r>
                    <m:r>
                      <a:rPr lang="en-US" sz="2400" b="1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9CDBA09-35B1-0741-8647-31209C5FF9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-5485"/>
                <a:ext cx="12192000" cy="461665"/>
              </a:xfrm>
              <a:prstGeom prst="rect">
                <a:avLst/>
              </a:prstGeom>
              <a:blipFill>
                <a:blip r:embed="rId4"/>
                <a:stretch>
                  <a:fillRect l="-832" t="-8108" b="-324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2DF5EED7-4B01-9A26-D9C7-6937A8590131}"/>
              </a:ext>
            </a:extLst>
          </p:cNvPr>
          <p:cNvSpPr txBox="1"/>
          <p:nvPr/>
        </p:nvSpPr>
        <p:spPr>
          <a:xfrm rot="20342112">
            <a:off x="7667789" y="2476526"/>
            <a:ext cx="2382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V = 1-Liter isochore</a:t>
            </a:r>
          </a:p>
        </p:txBody>
      </p:sp>
    </p:spTree>
    <p:extLst>
      <p:ext uri="{BB962C8B-B14F-4D97-AF65-F5344CB8AC3E}">
        <p14:creationId xmlns:p14="http://schemas.microsoft.com/office/powerpoint/2010/main" val="12365704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16C46211-A5DD-F7A2-F522-7FDFD896B05C}"/>
              </a:ext>
            </a:extLst>
          </p:cNvPr>
          <p:cNvGrpSpPr/>
          <p:nvPr/>
        </p:nvGrpSpPr>
        <p:grpSpPr>
          <a:xfrm>
            <a:off x="0" y="1303002"/>
            <a:ext cx="10963726" cy="5364480"/>
            <a:chOff x="969023" y="1088136"/>
            <a:chExt cx="10963726" cy="5364480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2A5BF619-65B2-5249-9E4B-EA43D8326D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9023" y="1088136"/>
              <a:ext cx="7147673" cy="5364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E281219E-12B5-2D43-9990-A6BE7B970BC7}"/>
                </a:ext>
              </a:extLst>
            </p:cNvPr>
            <p:cNvGrpSpPr/>
            <p:nvPr/>
          </p:nvGrpSpPr>
          <p:grpSpPr>
            <a:xfrm>
              <a:off x="2853515" y="2302782"/>
              <a:ext cx="2621201" cy="3127831"/>
              <a:chOff x="2621359" y="2490071"/>
              <a:chExt cx="2621201" cy="3127831"/>
            </a:xfrm>
          </p:grpSpPr>
          <p:grpSp>
            <p:nvGrpSpPr>
              <p:cNvPr id="56" name="Group 55">
                <a:extLst>
                  <a:ext uri="{FF2B5EF4-FFF2-40B4-BE49-F238E27FC236}">
                    <a16:creationId xmlns:a16="http://schemas.microsoft.com/office/drawing/2014/main" id="{03254AEE-C976-E74F-AE58-3ED6BF5FF275}"/>
                  </a:ext>
                </a:extLst>
              </p:cNvPr>
              <p:cNvGrpSpPr/>
              <p:nvPr/>
            </p:nvGrpSpPr>
            <p:grpSpPr>
              <a:xfrm>
                <a:off x="2621359" y="2490071"/>
                <a:ext cx="2621201" cy="3127831"/>
                <a:chOff x="5242560" y="3060192"/>
                <a:chExt cx="2621201" cy="3127831"/>
              </a:xfrm>
            </p:grpSpPr>
            <p:cxnSp>
              <p:nvCxnSpPr>
                <p:cNvPr id="57" name="Straight Connector 56">
                  <a:extLst>
                    <a:ext uri="{FF2B5EF4-FFF2-40B4-BE49-F238E27FC236}">
                      <a16:creationId xmlns:a16="http://schemas.microsoft.com/office/drawing/2014/main" id="{D69D0DC2-773B-864B-86EB-BFE4B6C47846}"/>
                    </a:ext>
                  </a:extLst>
                </p:cNvPr>
                <p:cNvCxnSpPr/>
                <p:nvPr/>
              </p:nvCxnSpPr>
              <p:spPr>
                <a:xfrm flipV="1">
                  <a:off x="5242560" y="3060192"/>
                  <a:ext cx="0" cy="2535936"/>
                </a:xfrm>
                <a:prstGeom prst="line">
                  <a:avLst/>
                </a:prstGeom>
                <a:ln w="63500">
                  <a:solidFill>
                    <a:schemeClr val="tx1">
                      <a:alpha val="44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>
                  <a:extLst>
                    <a:ext uri="{FF2B5EF4-FFF2-40B4-BE49-F238E27FC236}">
                      <a16:creationId xmlns:a16="http://schemas.microsoft.com/office/drawing/2014/main" id="{E87FE0CD-BDF7-5645-8838-F51BF546A09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242563" y="5552587"/>
                  <a:ext cx="2621198" cy="635436"/>
                </a:xfrm>
                <a:prstGeom prst="line">
                  <a:avLst/>
                </a:prstGeom>
                <a:ln w="63500">
                  <a:solidFill>
                    <a:schemeClr val="tx1">
                      <a:alpha val="44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>
                  <a:extLst>
                    <a:ext uri="{FF2B5EF4-FFF2-40B4-BE49-F238E27FC236}">
                      <a16:creationId xmlns:a16="http://schemas.microsoft.com/office/drawing/2014/main" id="{F338F8EC-F345-0C41-843B-69E795C1992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242562" y="3060192"/>
                  <a:ext cx="2621199" cy="570121"/>
                </a:xfrm>
                <a:prstGeom prst="line">
                  <a:avLst/>
                </a:prstGeom>
                <a:ln w="63500">
                  <a:solidFill>
                    <a:schemeClr val="tx1">
                      <a:alpha val="44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F67DC9B7-8F30-C84D-9DF8-F6DF128A5202}"/>
                  </a:ext>
                </a:extLst>
              </p:cNvPr>
              <p:cNvCxnSpPr/>
              <p:nvPr/>
            </p:nvCxnSpPr>
            <p:spPr>
              <a:xfrm flipV="1">
                <a:off x="5191762" y="3081966"/>
                <a:ext cx="0" cy="2535936"/>
              </a:xfrm>
              <a:prstGeom prst="line">
                <a:avLst/>
              </a:prstGeom>
              <a:ln w="63500">
                <a:solidFill>
                  <a:schemeClr val="tx1">
                    <a:alpha val="44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8" name="Picture 2">
              <a:extLst>
                <a:ext uri="{FF2B5EF4-FFF2-40B4-BE49-F238E27FC236}">
                  <a16:creationId xmlns:a16="http://schemas.microsoft.com/office/drawing/2014/main" id="{90173151-010B-1E41-BFAC-8C8CAB5BCE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84902" y="1609292"/>
              <a:ext cx="4247847" cy="31858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8FA9F952-17E4-D148-A947-1EFD5873A712}"/>
                </a:ext>
              </a:extLst>
            </p:cNvPr>
            <p:cNvSpPr txBox="1"/>
            <p:nvPr/>
          </p:nvSpPr>
          <p:spPr>
            <a:xfrm>
              <a:off x="8995253" y="2972583"/>
              <a:ext cx="191949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isochores</a:t>
              </a:r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9F6D7A52-A1BC-494B-9355-B13B06B5B0AD}"/>
                </a:ext>
              </a:extLst>
            </p:cNvPr>
            <p:cNvGrpSpPr/>
            <p:nvPr/>
          </p:nvGrpSpPr>
          <p:grpSpPr>
            <a:xfrm>
              <a:off x="4159158" y="1427387"/>
              <a:ext cx="2621199" cy="3127831"/>
              <a:chOff x="2621361" y="2490071"/>
              <a:chExt cx="2621199" cy="3127831"/>
            </a:xfrm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DF86DDC7-5458-5143-8C25-CD2E78AF8111}"/>
                  </a:ext>
                </a:extLst>
              </p:cNvPr>
              <p:cNvGrpSpPr/>
              <p:nvPr/>
            </p:nvGrpSpPr>
            <p:grpSpPr>
              <a:xfrm>
                <a:off x="2621361" y="2490071"/>
                <a:ext cx="2621199" cy="3127831"/>
                <a:chOff x="5242562" y="3060192"/>
                <a:chExt cx="2621199" cy="3127831"/>
              </a:xfrm>
            </p:grpSpPr>
            <p:cxnSp>
              <p:nvCxnSpPr>
                <p:cNvPr id="16" name="Straight Connector 15">
                  <a:extLst>
                    <a:ext uri="{FF2B5EF4-FFF2-40B4-BE49-F238E27FC236}">
                      <a16:creationId xmlns:a16="http://schemas.microsoft.com/office/drawing/2014/main" id="{99B6AF54-0D3C-6C4A-9F49-C62228EAB24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255439" y="3098831"/>
                  <a:ext cx="0" cy="2159744"/>
                </a:xfrm>
                <a:prstGeom prst="line">
                  <a:avLst/>
                </a:prstGeom>
                <a:ln w="63500">
                  <a:solidFill>
                    <a:schemeClr val="tx1">
                      <a:alpha val="44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Straight Connector 16">
                  <a:extLst>
                    <a:ext uri="{FF2B5EF4-FFF2-40B4-BE49-F238E27FC236}">
                      <a16:creationId xmlns:a16="http://schemas.microsoft.com/office/drawing/2014/main" id="{8EB137DA-BD04-9346-ACA9-693C32EDEC2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6352614" y="5881192"/>
                  <a:ext cx="1511147" cy="306831"/>
                </a:xfrm>
                <a:prstGeom prst="line">
                  <a:avLst/>
                </a:prstGeom>
                <a:ln w="63500">
                  <a:solidFill>
                    <a:schemeClr val="tx1">
                      <a:alpha val="44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Straight Connector 19">
                  <a:extLst>
                    <a:ext uri="{FF2B5EF4-FFF2-40B4-BE49-F238E27FC236}">
                      <a16:creationId xmlns:a16="http://schemas.microsoft.com/office/drawing/2014/main" id="{F1CB2E26-1A08-424E-8423-99898753E1F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242562" y="3060192"/>
                  <a:ext cx="2621199" cy="570121"/>
                </a:xfrm>
                <a:prstGeom prst="line">
                  <a:avLst/>
                </a:prstGeom>
                <a:ln w="63500">
                  <a:solidFill>
                    <a:schemeClr val="tx1">
                      <a:alpha val="44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C7188966-EE61-A647-A01D-B9D351BC279D}"/>
                  </a:ext>
                </a:extLst>
              </p:cNvPr>
              <p:cNvCxnSpPr/>
              <p:nvPr/>
            </p:nvCxnSpPr>
            <p:spPr>
              <a:xfrm flipV="1">
                <a:off x="5191762" y="3081966"/>
                <a:ext cx="0" cy="2535936"/>
              </a:xfrm>
              <a:prstGeom prst="line">
                <a:avLst/>
              </a:prstGeom>
              <a:ln w="63500">
                <a:solidFill>
                  <a:schemeClr val="tx1">
                    <a:alpha val="44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9CDBA09-35B1-0741-8647-31209C5FF939}"/>
                  </a:ext>
                </a:extLst>
              </p:cNvPr>
              <p:cNvSpPr txBox="1"/>
              <p:nvPr/>
            </p:nvSpPr>
            <p:spPr>
              <a:xfrm>
                <a:off x="0" y="-5485"/>
                <a:ext cx="12192000" cy="461665"/>
              </a:xfrm>
              <a:prstGeom prst="rect">
                <a:avLst/>
              </a:prstGeom>
              <a:solidFill>
                <a:schemeClr val="accent2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Isochores of </a:t>
                </a:r>
                <a14:m>
                  <m:oMath xmlns:m="http://schemas.openxmlformats.org/officeDocument/2006/math">
                    <m:r>
                      <a:rPr lang="en-US" sz="2400" b="1" i="1" dirty="0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sz="2400" b="1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1" i="1" dirty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400" b="1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1" i="1" dirty="0">
                        <a:latin typeface="Cambria Math" panose="02040503050406030204" pitchFamily="18" charset="0"/>
                      </a:rPr>
                      <m:t>𝑽</m:t>
                    </m:r>
                    <m:r>
                      <a:rPr lang="en-US" sz="2400" b="1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9CDBA09-35B1-0741-8647-31209C5FF9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-5485"/>
                <a:ext cx="12192000" cy="461665"/>
              </a:xfrm>
              <a:prstGeom prst="rect">
                <a:avLst/>
              </a:prstGeom>
              <a:blipFill>
                <a:blip r:embed="rId4"/>
                <a:stretch>
                  <a:fillRect l="-832" t="-8108" b="-324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2DF5EED7-4B01-9A26-D9C7-6937A8590131}"/>
              </a:ext>
            </a:extLst>
          </p:cNvPr>
          <p:cNvSpPr txBox="1"/>
          <p:nvPr/>
        </p:nvSpPr>
        <p:spPr>
          <a:xfrm rot="20342112">
            <a:off x="7667789" y="2476526"/>
            <a:ext cx="2382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V = 1-Liter isochore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15CEEB-F66A-7E7C-164C-1F5599E774DD}"/>
              </a:ext>
            </a:extLst>
          </p:cNvPr>
          <p:cNvSpPr txBox="1"/>
          <p:nvPr/>
        </p:nvSpPr>
        <p:spPr>
          <a:xfrm>
            <a:off x="7841038" y="4170270"/>
            <a:ext cx="2382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V = 42-Liter isochore</a:t>
            </a:r>
          </a:p>
        </p:txBody>
      </p:sp>
    </p:spTree>
    <p:extLst>
      <p:ext uri="{BB962C8B-B14F-4D97-AF65-F5344CB8AC3E}">
        <p14:creationId xmlns:p14="http://schemas.microsoft.com/office/powerpoint/2010/main" val="6546940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9CDBA09-35B1-0741-8647-31209C5FF939}"/>
              </a:ext>
            </a:extLst>
          </p:cNvPr>
          <p:cNvSpPr txBox="1"/>
          <p:nvPr/>
        </p:nvSpPr>
        <p:spPr>
          <a:xfrm>
            <a:off x="0" y="-3336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Numerical derivatives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2F3D092-BC26-D44F-8C3C-B58045C6D33E}"/>
                  </a:ext>
                </a:extLst>
              </p:cNvPr>
              <p:cNvSpPr txBox="1"/>
              <p:nvPr/>
            </p:nvSpPr>
            <p:spPr>
              <a:xfrm>
                <a:off x="97536" y="1767840"/>
                <a:ext cx="4559808" cy="35099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ym typeface="Wingdings" pitchFamily="2" charset="2"/>
                  </a:rPr>
                  <a:t>Analytically, we know that</a:t>
                </a:r>
                <a:r>
                  <a:rPr lang="en-US" sz="2400" b="1" i="1" dirty="0">
                    <a:latin typeface="Cambria Math" panose="02040503050406030204" pitchFamily="18" charset="0"/>
                    <a:sym typeface="Wingdings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sz="2400" b="1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dirty="0">
                            <a:latin typeface="Cambria Math" panose="02040503050406030204" pitchFamily="18" charset="0"/>
                          </a:rPr>
                          <m:t>𝑻</m:t>
                        </m:r>
                        <m:r>
                          <a:rPr lang="en-US" sz="2400" b="1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1" i="1" dirty="0"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</m:d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1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 dirty="0" smtClean="0">
                            <a:latin typeface="Cambria Math" panose="02040503050406030204" pitchFamily="18" charset="0"/>
                          </a:rPr>
                          <m:t>𝒏𝑹𝑻</m:t>
                        </m:r>
                      </m:num>
                      <m:den>
                        <m:r>
                          <a:rPr lang="en-US" sz="2400" b="1" i="1" dirty="0" smtClean="0">
                            <a:latin typeface="Cambria Math" panose="02040503050406030204" pitchFamily="18" charset="0"/>
                          </a:rPr>
                          <m:t>𝑽</m:t>
                        </m:r>
                      </m:den>
                    </m:f>
                  </m:oMath>
                </a14:m>
                <a:r>
                  <a:rPr lang="en-US" sz="2400" dirty="0">
                    <a:sym typeface="Wingdings" pitchFamily="2" charset="2"/>
                  </a:rPr>
                  <a:t>   =&gt;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2400" b="1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400" b="1" i="1" dirty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b="1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𝝏</m:t>
                                </m:r>
                                <m:r>
                                  <a:rPr lang="en-US" sz="2400" b="1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𝑷</m:t>
                                </m:r>
                              </m:num>
                              <m:den>
                                <m:r>
                                  <a:rPr lang="en-US" sz="2400" b="1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𝝏</m:t>
                                </m:r>
                                <m:r>
                                  <a:rPr lang="en-US" sz="2400" b="1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𝑽</m:t>
                                </m:r>
                              </m:den>
                            </m:f>
                          </m:e>
                        </m:d>
                      </m:e>
                      <m:sub>
                        <m:r>
                          <a:rPr lang="en-US" sz="2400" b="1" i="1" dirty="0">
                            <a:latin typeface="Cambria Math" panose="02040503050406030204" pitchFamily="18" charset="0"/>
                          </a:rPr>
                          <m:t>𝑻</m:t>
                        </m:r>
                      </m:sub>
                    </m:sSub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sz="2400" b="1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 dirty="0">
                            <a:latin typeface="Cambria Math" panose="02040503050406030204" pitchFamily="18" charset="0"/>
                          </a:rPr>
                          <m:t>𝒏𝑹𝑻</m:t>
                        </m:r>
                      </m:num>
                      <m:den>
                        <m:sSup>
                          <m:sSupPr>
                            <m:ctrlPr>
                              <a:rPr lang="en-US" sz="2400" b="1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1" i="1" dirty="0">
                                <a:latin typeface="Cambria Math" panose="02040503050406030204" pitchFamily="18" charset="0"/>
                              </a:rPr>
                              <m:t>𝑽</m:t>
                            </m:r>
                          </m:e>
                          <m:sup>
                            <m:r>
                              <a:rPr lang="en-US" sz="2400" b="1" i="1" dirty="0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den>
                    </m:f>
                  </m:oMath>
                </a14:m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dirty="0"/>
                  <a:t>But what if we have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sz="2400" b="1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dirty="0">
                            <a:latin typeface="Cambria Math" panose="02040503050406030204" pitchFamily="18" charset="0"/>
                          </a:rPr>
                          <m:t>𝑻</m:t>
                        </m:r>
                        <m:r>
                          <a:rPr lang="en-US" sz="2400" b="1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1" i="1" dirty="0"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</m:d>
                  </m:oMath>
                </a14:m>
                <a:r>
                  <a:rPr lang="en-US" sz="2400" dirty="0"/>
                  <a:t> from measurements? How do we get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2400" b="1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400" b="1" i="1" dirty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b="1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𝝏</m:t>
                                </m:r>
                                <m:r>
                                  <a:rPr lang="en-US" sz="2400" b="1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𝑷</m:t>
                                </m:r>
                              </m:num>
                              <m:den>
                                <m:r>
                                  <a:rPr lang="en-US" sz="2400" b="1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𝝏</m:t>
                                </m:r>
                                <m:r>
                                  <a:rPr lang="en-US" sz="2400" b="1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𝑽</m:t>
                                </m:r>
                              </m:den>
                            </m:f>
                          </m:e>
                        </m:d>
                      </m:e>
                      <m:sub>
                        <m:r>
                          <a:rPr lang="en-US" sz="2400" b="1" i="1" dirty="0">
                            <a:latin typeface="Cambria Math" panose="02040503050406030204" pitchFamily="18" charset="0"/>
                          </a:rPr>
                          <m:t>𝑻</m:t>
                        </m:r>
                      </m:sub>
                    </m:sSub>
                  </m:oMath>
                </a14:m>
                <a:r>
                  <a:rPr lang="en-US" sz="2400" dirty="0"/>
                  <a:t> then?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Answer: numerical derivatives.  </a:t>
                </a: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2F3D092-BC26-D44F-8C3C-B58045C6D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536" y="1767840"/>
                <a:ext cx="4559808" cy="3509935"/>
              </a:xfrm>
              <a:prstGeom prst="rect">
                <a:avLst/>
              </a:prstGeom>
              <a:blipFill>
                <a:blip r:embed="rId2"/>
                <a:stretch>
                  <a:fillRect l="-1944" t="-1444" b="-28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5" name="Group 24">
            <a:extLst>
              <a:ext uri="{FF2B5EF4-FFF2-40B4-BE49-F238E27FC236}">
                <a16:creationId xmlns:a16="http://schemas.microsoft.com/office/drawing/2014/main" id="{DB99DD69-1299-489D-0EAA-F4C8E4A091B0}"/>
              </a:ext>
            </a:extLst>
          </p:cNvPr>
          <p:cNvGrpSpPr/>
          <p:nvPr/>
        </p:nvGrpSpPr>
        <p:grpSpPr>
          <a:xfrm>
            <a:off x="4821259" y="1543417"/>
            <a:ext cx="7163477" cy="4398788"/>
            <a:chOff x="4930987" y="458329"/>
            <a:chExt cx="7163477" cy="4398788"/>
          </a:xfrm>
        </p:grpSpPr>
        <p:pic>
          <p:nvPicPr>
            <p:cNvPr id="1026" name="Picture 2" descr="Calculus 3.04a - Numerical Derivatives - YouTube">
              <a:extLst>
                <a:ext uri="{FF2B5EF4-FFF2-40B4-BE49-F238E27FC236}">
                  <a16:creationId xmlns:a16="http://schemas.microsoft.com/office/drawing/2014/main" id="{D4FE6B34-8726-A04A-AEEB-534F9F5FB2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30987" y="458329"/>
              <a:ext cx="7163477" cy="40294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9DD4028-F3DF-2465-7F8C-C66719BE8F0D}"/>
                </a:ext>
              </a:extLst>
            </p:cNvPr>
            <p:cNvSpPr txBox="1"/>
            <p:nvPr/>
          </p:nvSpPr>
          <p:spPr>
            <a:xfrm>
              <a:off x="5596128" y="4580118"/>
              <a:ext cx="6144768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dirty="0"/>
                <a:t>https://</a:t>
              </a:r>
              <a:r>
                <a:rPr lang="en-US" sz="1200" dirty="0" err="1"/>
                <a:t>i.ytimg.com</a:t>
              </a:r>
              <a:r>
                <a:rPr lang="en-US" sz="1200" dirty="0"/>
                <a:t>/vi/oi2mrzVu0AE/</a:t>
              </a:r>
              <a:r>
                <a:rPr lang="en-US" sz="1200" dirty="0" err="1"/>
                <a:t>maxresdefault.jpg</a:t>
              </a:r>
              <a:endParaRPr 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98065735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ADCE9097-5319-F2E7-0570-ED096AA5BBA4}"/>
              </a:ext>
            </a:extLst>
          </p:cNvPr>
          <p:cNvGrpSpPr/>
          <p:nvPr/>
        </p:nvGrpSpPr>
        <p:grpSpPr>
          <a:xfrm>
            <a:off x="73751" y="1242705"/>
            <a:ext cx="4761940" cy="3690242"/>
            <a:chOff x="969023" y="1088136"/>
            <a:chExt cx="7147673" cy="5364480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A0DA1576-4D1E-377D-705A-ED43EAEBC6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9023" y="1088136"/>
              <a:ext cx="7147673" cy="5364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1AB5C9AC-593B-3178-C045-65C979A11A0F}"/>
                </a:ext>
              </a:extLst>
            </p:cNvPr>
            <p:cNvGrpSpPr/>
            <p:nvPr/>
          </p:nvGrpSpPr>
          <p:grpSpPr>
            <a:xfrm>
              <a:off x="5242560" y="1919950"/>
              <a:ext cx="1680754" cy="3676178"/>
              <a:chOff x="5242560" y="1919950"/>
              <a:chExt cx="1680754" cy="3676178"/>
            </a:xfrm>
          </p:grpSpPr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C6E750D0-4D9D-A3F1-E29E-DFF061602E21}"/>
                  </a:ext>
                </a:extLst>
              </p:cNvPr>
              <p:cNvCxnSpPr/>
              <p:nvPr/>
            </p:nvCxnSpPr>
            <p:spPr>
              <a:xfrm flipV="1">
                <a:off x="5242560" y="3060192"/>
                <a:ext cx="0" cy="2535936"/>
              </a:xfrm>
              <a:prstGeom prst="line">
                <a:avLst/>
              </a:prstGeom>
              <a:ln w="63500">
                <a:solidFill>
                  <a:schemeClr val="accent4">
                    <a:lumMod val="75000"/>
                    <a:alpha val="43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F67ACBA9-9133-9727-872B-65BDED4F30A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242561" y="4455886"/>
                <a:ext cx="1550125" cy="1140242"/>
              </a:xfrm>
              <a:prstGeom prst="line">
                <a:avLst/>
              </a:prstGeom>
              <a:ln w="63500">
                <a:solidFill>
                  <a:schemeClr val="accent4">
                    <a:lumMod val="75000"/>
                    <a:alpha val="43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D1D12EFA-D211-1630-A774-8C26457E143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242562" y="1919950"/>
                <a:ext cx="1680752" cy="1140242"/>
              </a:xfrm>
              <a:prstGeom prst="line">
                <a:avLst/>
              </a:prstGeom>
              <a:ln w="63500">
                <a:solidFill>
                  <a:schemeClr val="accent4">
                    <a:lumMod val="75000"/>
                    <a:alpha val="43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D3ABAA8A-E8B9-A7F4-640A-C81C7170EFD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92686" y="1919950"/>
                <a:ext cx="130628" cy="2535936"/>
              </a:xfrm>
              <a:prstGeom prst="line">
                <a:avLst/>
              </a:prstGeom>
              <a:ln w="63500">
                <a:solidFill>
                  <a:schemeClr val="accent4">
                    <a:lumMod val="75000"/>
                    <a:alpha val="43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17DE572D-3010-4583-371E-A54CC835C513}"/>
                </a:ext>
              </a:extLst>
            </p:cNvPr>
            <p:cNvGrpSpPr/>
            <p:nvPr/>
          </p:nvGrpSpPr>
          <p:grpSpPr>
            <a:xfrm>
              <a:off x="2594112" y="1767840"/>
              <a:ext cx="1639263" cy="3258167"/>
              <a:chOff x="5153423" y="2337961"/>
              <a:chExt cx="1639263" cy="3258167"/>
            </a:xfrm>
          </p:grpSpPr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C9942737-5E8E-C0EF-3A61-E45E5F7B816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153423" y="3191401"/>
                <a:ext cx="89137" cy="2404727"/>
              </a:xfrm>
              <a:prstGeom prst="line">
                <a:avLst/>
              </a:prstGeom>
              <a:ln w="63500">
                <a:solidFill>
                  <a:schemeClr val="accent4">
                    <a:lumMod val="75000"/>
                    <a:alpha val="43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F97A3EC1-4EF5-AB01-7124-A93101BB13C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242562" y="5258031"/>
                <a:ext cx="484952" cy="338097"/>
              </a:xfrm>
              <a:prstGeom prst="line">
                <a:avLst/>
              </a:prstGeom>
              <a:ln w="63500">
                <a:solidFill>
                  <a:schemeClr val="accent4">
                    <a:lumMod val="75000"/>
                    <a:alpha val="43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013B566D-476C-50C8-5366-210E69BF516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153423" y="2337961"/>
                <a:ext cx="1639263" cy="853440"/>
              </a:xfrm>
              <a:prstGeom prst="line">
                <a:avLst/>
              </a:prstGeom>
              <a:ln w="63500">
                <a:solidFill>
                  <a:schemeClr val="accent4">
                    <a:lumMod val="75000"/>
                    <a:alpha val="43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6147F8F6-A511-B5D4-1E1D-CFBA1B1C93F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92685" y="2337962"/>
                <a:ext cx="1" cy="1941274"/>
              </a:xfrm>
              <a:prstGeom prst="line">
                <a:avLst/>
              </a:prstGeom>
              <a:ln w="63500">
                <a:solidFill>
                  <a:schemeClr val="accent4">
                    <a:lumMod val="75000"/>
                    <a:alpha val="43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7" name="Picture 2">
            <a:extLst>
              <a:ext uri="{FF2B5EF4-FFF2-40B4-BE49-F238E27FC236}">
                <a16:creationId xmlns:a16="http://schemas.microsoft.com/office/drawing/2014/main" id="{E854AEF6-BAF0-3940-81EA-7A6B7C94F8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9141" y="83835"/>
            <a:ext cx="5665749" cy="3345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4D8919EA-FCE8-0FC7-1422-0C5E95454454}"/>
              </a:ext>
            </a:extLst>
          </p:cNvPr>
          <p:cNvGrpSpPr/>
          <p:nvPr/>
        </p:nvGrpSpPr>
        <p:grpSpPr>
          <a:xfrm>
            <a:off x="4609540" y="3561343"/>
            <a:ext cx="5635350" cy="3304678"/>
            <a:chOff x="3683109" y="3561343"/>
            <a:chExt cx="5635350" cy="3304678"/>
          </a:xfrm>
        </p:grpSpPr>
        <p:sp>
          <p:nvSpPr>
            <p:cNvPr id="2" name="Frame 1">
              <a:extLst>
                <a:ext uri="{FF2B5EF4-FFF2-40B4-BE49-F238E27FC236}">
                  <a16:creationId xmlns:a16="http://schemas.microsoft.com/office/drawing/2014/main" id="{3FCD87BC-4B27-2D4D-9019-FA6704BCECB9}"/>
                </a:ext>
              </a:extLst>
            </p:cNvPr>
            <p:cNvSpPr/>
            <p:nvPr/>
          </p:nvSpPr>
          <p:spPr>
            <a:xfrm>
              <a:off x="4331369" y="3561343"/>
              <a:ext cx="4451684" cy="2899610"/>
            </a:xfrm>
            <a:prstGeom prst="frame">
              <a:avLst>
                <a:gd name="adj1" fmla="val 88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8841051F-918F-F248-AB97-E98495310F2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0049"/>
            <a:stretch/>
          </p:blipFill>
          <p:spPr bwMode="auto">
            <a:xfrm>
              <a:off x="3683109" y="6533147"/>
              <a:ext cx="5635350" cy="3328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E4DA7F5-C988-3DCF-DA3D-43E76400A03B}"/>
                  </a:ext>
                </a:extLst>
              </p:cNvPr>
              <p:cNvSpPr txBox="1"/>
              <p:nvPr/>
            </p:nvSpPr>
            <p:spPr>
              <a:xfrm>
                <a:off x="9770645" y="4078705"/>
                <a:ext cx="2171700" cy="13739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Sketch what you think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num>
                              <m:den>
                                <m:r>
                                  <a:rPr lang="en-US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𝑉</m:t>
                                </m:r>
                              </m:den>
                            </m:f>
                          </m:e>
                        </m:d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US" dirty="0"/>
                  <a:t> would look like for the cold and hot isotherms.  </a:t>
                </a: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E4DA7F5-C988-3DCF-DA3D-43E76400A0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70645" y="4078705"/>
                <a:ext cx="2171700" cy="1373966"/>
              </a:xfrm>
              <a:prstGeom prst="rect">
                <a:avLst/>
              </a:prstGeom>
              <a:blipFill>
                <a:blip r:embed="rId4"/>
                <a:stretch>
                  <a:fillRect l="-2326" t="-1835" b="-55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09CDBA09-35B1-0741-8647-31209C5FF939}"/>
              </a:ext>
            </a:extLst>
          </p:cNvPr>
          <p:cNvSpPr txBox="1"/>
          <p:nvPr/>
        </p:nvSpPr>
        <p:spPr>
          <a:xfrm>
            <a:off x="0" y="-3336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Numerical derivatives of Boyle isotherms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8125E35-77BB-B028-B2C7-9DCF5D647195}"/>
                  </a:ext>
                </a:extLst>
              </p:cNvPr>
              <p:cNvSpPr txBox="1"/>
              <p:nvPr/>
            </p:nvSpPr>
            <p:spPr>
              <a:xfrm>
                <a:off x="2901855" y="868726"/>
                <a:ext cx="327403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8125E35-77BB-B028-B2C7-9DCF5D6471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1855" y="868726"/>
                <a:ext cx="3274035" cy="369332"/>
              </a:xfrm>
              <a:prstGeom prst="rect">
                <a:avLst/>
              </a:prstGeom>
              <a:blipFill>
                <a:blip r:embed="rId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AA1FAA4-64D5-69E5-330A-388E88CB20AA}"/>
                  </a:ext>
                </a:extLst>
              </p:cNvPr>
              <p:cNvSpPr txBox="1"/>
              <p:nvPr/>
            </p:nvSpPr>
            <p:spPr>
              <a:xfrm>
                <a:off x="2700745" y="4628203"/>
                <a:ext cx="3274035" cy="6610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num>
                                <m:den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AA1FAA4-64D5-69E5-330A-388E88CB20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0745" y="4628203"/>
                <a:ext cx="3274035" cy="661015"/>
              </a:xfrm>
              <a:prstGeom prst="rect">
                <a:avLst/>
              </a:prstGeom>
              <a:blipFill>
                <a:blip r:embed="rId6"/>
                <a:stretch>
                  <a:fillRect b="-18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3023440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ADCE9097-5319-F2E7-0570-ED096AA5BBA4}"/>
              </a:ext>
            </a:extLst>
          </p:cNvPr>
          <p:cNvGrpSpPr/>
          <p:nvPr/>
        </p:nvGrpSpPr>
        <p:grpSpPr>
          <a:xfrm>
            <a:off x="73751" y="1242705"/>
            <a:ext cx="4761940" cy="3690242"/>
            <a:chOff x="969023" y="1088136"/>
            <a:chExt cx="7147673" cy="5364480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A0DA1576-4D1E-377D-705A-ED43EAEBC6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9023" y="1088136"/>
              <a:ext cx="7147673" cy="5364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1AB5C9AC-593B-3178-C045-65C979A11A0F}"/>
                </a:ext>
              </a:extLst>
            </p:cNvPr>
            <p:cNvGrpSpPr/>
            <p:nvPr/>
          </p:nvGrpSpPr>
          <p:grpSpPr>
            <a:xfrm>
              <a:off x="5242560" y="1919950"/>
              <a:ext cx="1680754" cy="3676178"/>
              <a:chOff x="5242560" y="1919950"/>
              <a:chExt cx="1680754" cy="3676178"/>
            </a:xfrm>
          </p:grpSpPr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C6E750D0-4D9D-A3F1-E29E-DFF061602E21}"/>
                  </a:ext>
                </a:extLst>
              </p:cNvPr>
              <p:cNvCxnSpPr/>
              <p:nvPr/>
            </p:nvCxnSpPr>
            <p:spPr>
              <a:xfrm flipV="1">
                <a:off x="5242560" y="3060192"/>
                <a:ext cx="0" cy="2535936"/>
              </a:xfrm>
              <a:prstGeom prst="line">
                <a:avLst/>
              </a:prstGeom>
              <a:ln w="63500">
                <a:solidFill>
                  <a:schemeClr val="accent4">
                    <a:lumMod val="75000"/>
                    <a:alpha val="43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F67ACBA9-9133-9727-872B-65BDED4F30A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242561" y="4455886"/>
                <a:ext cx="1550125" cy="1140242"/>
              </a:xfrm>
              <a:prstGeom prst="line">
                <a:avLst/>
              </a:prstGeom>
              <a:ln w="63500">
                <a:solidFill>
                  <a:schemeClr val="accent4">
                    <a:lumMod val="75000"/>
                    <a:alpha val="43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D1D12EFA-D211-1630-A774-8C26457E143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242562" y="1919950"/>
                <a:ext cx="1680752" cy="1140242"/>
              </a:xfrm>
              <a:prstGeom prst="line">
                <a:avLst/>
              </a:prstGeom>
              <a:ln w="63500">
                <a:solidFill>
                  <a:schemeClr val="accent4">
                    <a:lumMod val="75000"/>
                    <a:alpha val="43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D3ABAA8A-E8B9-A7F4-640A-C81C7170EFD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92686" y="1919950"/>
                <a:ext cx="130628" cy="2535936"/>
              </a:xfrm>
              <a:prstGeom prst="line">
                <a:avLst/>
              </a:prstGeom>
              <a:ln w="63500">
                <a:solidFill>
                  <a:schemeClr val="accent4">
                    <a:lumMod val="75000"/>
                    <a:alpha val="43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17DE572D-3010-4583-371E-A54CC835C513}"/>
                </a:ext>
              </a:extLst>
            </p:cNvPr>
            <p:cNvGrpSpPr/>
            <p:nvPr/>
          </p:nvGrpSpPr>
          <p:grpSpPr>
            <a:xfrm>
              <a:off x="2594112" y="1767840"/>
              <a:ext cx="1639263" cy="3258167"/>
              <a:chOff x="5153423" y="2337961"/>
              <a:chExt cx="1639263" cy="3258167"/>
            </a:xfrm>
          </p:grpSpPr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C9942737-5E8E-C0EF-3A61-E45E5F7B816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153423" y="3191401"/>
                <a:ext cx="89137" cy="2404727"/>
              </a:xfrm>
              <a:prstGeom prst="line">
                <a:avLst/>
              </a:prstGeom>
              <a:ln w="63500">
                <a:solidFill>
                  <a:schemeClr val="accent4">
                    <a:lumMod val="75000"/>
                    <a:alpha val="43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F97A3EC1-4EF5-AB01-7124-A93101BB13C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242562" y="5258031"/>
                <a:ext cx="484952" cy="338097"/>
              </a:xfrm>
              <a:prstGeom prst="line">
                <a:avLst/>
              </a:prstGeom>
              <a:ln w="63500">
                <a:solidFill>
                  <a:schemeClr val="accent4">
                    <a:lumMod val="75000"/>
                    <a:alpha val="43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013B566D-476C-50C8-5366-210E69BF516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153423" y="2337961"/>
                <a:ext cx="1639263" cy="853440"/>
              </a:xfrm>
              <a:prstGeom prst="line">
                <a:avLst/>
              </a:prstGeom>
              <a:ln w="63500">
                <a:solidFill>
                  <a:schemeClr val="accent4">
                    <a:lumMod val="75000"/>
                    <a:alpha val="43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6147F8F6-A511-B5D4-1E1D-CFBA1B1C93F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92685" y="2337962"/>
                <a:ext cx="1" cy="1941274"/>
              </a:xfrm>
              <a:prstGeom prst="line">
                <a:avLst/>
              </a:prstGeom>
              <a:ln w="63500">
                <a:solidFill>
                  <a:schemeClr val="accent4">
                    <a:lumMod val="75000"/>
                    <a:alpha val="43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7" name="Picture 2">
            <a:extLst>
              <a:ext uri="{FF2B5EF4-FFF2-40B4-BE49-F238E27FC236}">
                <a16:creationId xmlns:a16="http://schemas.microsoft.com/office/drawing/2014/main" id="{E854AEF6-BAF0-3940-81EA-7A6B7C94F8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9141" y="83835"/>
            <a:ext cx="5665749" cy="3345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C6ED873-6119-C64B-9F55-ABF4FC9B4179}"/>
                  </a:ext>
                </a:extLst>
              </p:cNvPr>
              <p:cNvSpPr txBox="1"/>
              <p:nvPr/>
            </p:nvSpPr>
            <p:spPr>
              <a:xfrm>
                <a:off x="2901855" y="868726"/>
                <a:ext cx="327403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C6ED873-6119-C64B-9F55-ABF4FC9B41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1855" y="868726"/>
                <a:ext cx="3274035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9239B02-2D16-3842-B367-B281BF1DEA30}"/>
                  </a:ext>
                </a:extLst>
              </p:cNvPr>
              <p:cNvSpPr txBox="1"/>
              <p:nvPr/>
            </p:nvSpPr>
            <p:spPr>
              <a:xfrm>
                <a:off x="2700745" y="4628203"/>
                <a:ext cx="3274035" cy="6610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num>
                                <m:den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9239B02-2D16-3842-B367-B281BF1DEA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0745" y="4628203"/>
                <a:ext cx="3274035" cy="661015"/>
              </a:xfrm>
              <a:prstGeom prst="rect">
                <a:avLst/>
              </a:prstGeom>
              <a:blipFill>
                <a:blip r:embed="rId5"/>
                <a:stretch>
                  <a:fillRect b="-18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201E6560-CC53-5691-ECF0-E9A5E7F065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2980" y="3327530"/>
            <a:ext cx="5528009" cy="3210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42E0304-B3FA-6970-FA7A-2094E4D1B726}"/>
              </a:ext>
            </a:extLst>
          </p:cNvPr>
          <p:cNvSpPr txBox="1"/>
          <p:nvPr/>
        </p:nvSpPr>
        <p:spPr>
          <a:xfrm>
            <a:off x="0" y="-3336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Numerical derivatives of Boyle isotherms</a:t>
            </a:r>
          </a:p>
        </p:txBody>
      </p:sp>
    </p:spTree>
    <p:extLst>
      <p:ext uri="{BB962C8B-B14F-4D97-AF65-F5344CB8AC3E}">
        <p14:creationId xmlns:p14="http://schemas.microsoft.com/office/powerpoint/2010/main" val="269163805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3C4EA40-CA22-3240-BD52-F247AF21C1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22"/>
          <a:stretch/>
        </p:blipFill>
        <p:spPr>
          <a:xfrm>
            <a:off x="1591550" y="1733803"/>
            <a:ext cx="9423834" cy="2678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4087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2378156-39DA-9856-959A-91945368316E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We’ll start with cases where the </a:t>
            </a:r>
            <a:r>
              <a:rPr lang="en-US" sz="2400" b="1" i="1" dirty="0"/>
              <a:t>state</a:t>
            </a:r>
            <a:r>
              <a:rPr lang="en-US" sz="2400" b="1" dirty="0"/>
              <a:t> </a:t>
            </a:r>
            <a:r>
              <a:rPr lang="en-US" sz="2400" b="1" i="1" dirty="0"/>
              <a:t>function</a:t>
            </a:r>
            <a:r>
              <a:rPr lang="en-US" sz="2400" b="1" dirty="0"/>
              <a:t> is one of the </a:t>
            </a:r>
            <a:r>
              <a:rPr lang="en-US" sz="2400" b="1" i="1" dirty="0"/>
              <a:t>state space variables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5543D36-36C3-AC31-89BB-FB8DF17DAA13}"/>
              </a:ext>
            </a:extLst>
          </p:cNvPr>
          <p:cNvGrpSpPr/>
          <p:nvPr/>
        </p:nvGrpSpPr>
        <p:grpSpPr>
          <a:xfrm>
            <a:off x="0" y="1143563"/>
            <a:ext cx="5814783" cy="4570873"/>
            <a:chOff x="4645153" y="927718"/>
            <a:chExt cx="5814783" cy="4570873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13034269-11AE-6DB5-8DC6-7FEC7E9C78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45153" y="927718"/>
              <a:ext cx="5814783" cy="4570873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0DC547CF-08F6-62E6-37A4-DFFD381B3682}"/>
                    </a:ext>
                  </a:extLst>
                </p:cNvPr>
                <p:cNvSpPr txBox="1"/>
                <p:nvPr/>
              </p:nvSpPr>
              <p:spPr>
                <a:xfrm>
                  <a:off x="5876544" y="927718"/>
                  <a:ext cx="2048256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0DC547CF-08F6-62E6-37A4-DFFD381B36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76544" y="927718"/>
                  <a:ext cx="2048256" cy="461665"/>
                </a:xfrm>
                <a:prstGeom prst="rect">
                  <a:avLst/>
                </a:prstGeom>
                <a:blipFill>
                  <a:blip r:embed="rId3"/>
                  <a:stretch>
                    <a:fillRect b="-1621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9" name="Picture 2">
            <a:extLst>
              <a:ext uri="{FF2B5EF4-FFF2-40B4-BE49-F238E27FC236}">
                <a16:creationId xmlns:a16="http://schemas.microsoft.com/office/drawing/2014/main" id="{6D029C0A-3E79-56B0-79FB-0C9F9BC2B3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81" t="16315" r="12193" b="6316"/>
          <a:stretch/>
        </p:blipFill>
        <p:spPr bwMode="auto">
          <a:xfrm>
            <a:off x="6681216" y="1595059"/>
            <a:ext cx="4732401" cy="4190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D55C108-2CC9-E0CE-82FC-2A72F6FFA359}"/>
                  </a:ext>
                </a:extLst>
              </p:cNvPr>
              <p:cNvSpPr txBox="1"/>
              <p:nvPr/>
            </p:nvSpPr>
            <p:spPr>
              <a:xfrm>
                <a:off x="9047416" y="1364226"/>
                <a:ext cx="204825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D55C108-2CC9-E0CE-82FC-2A72F6FFA3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7416" y="1364226"/>
                <a:ext cx="2048256" cy="461665"/>
              </a:xfrm>
              <a:prstGeom prst="rect">
                <a:avLst/>
              </a:prstGeom>
              <a:blipFill>
                <a:blip r:embed="rId5"/>
                <a:stretch>
                  <a:fillRect b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981582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0F17E805-F7CE-B7A3-E807-05F597930D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6963" y="887023"/>
            <a:ext cx="5070125" cy="398551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9CDBA09-35B1-0741-8647-31209C5FF939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 err="1"/>
              <a:t>Tgrid</a:t>
            </a:r>
            <a:r>
              <a:rPr lang="en-US" sz="2400" b="1" dirty="0"/>
              <a:t>: representation of the temperature part of state space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D9A73BD-299F-7AFD-AA94-F126D3C1FD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9465"/>
          <a:stretch/>
        </p:blipFill>
        <p:spPr>
          <a:xfrm>
            <a:off x="363855" y="1503226"/>
            <a:ext cx="5695877" cy="927154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D8B759F-90B4-08E8-E7AF-5412B992947B}"/>
              </a:ext>
            </a:extLst>
          </p:cNvPr>
          <p:cNvCxnSpPr>
            <a:cxnSpLocks/>
          </p:cNvCxnSpPr>
          <p:nvPr/>
        </p:nvCxnSpPr>
        <p:spPr>
          <a:xfrm flipV="1">
            <a:off x="9042400" y="1966803"/>
            <a:ext cx="2432304" cy="2186097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3">
                <a:extLst>
                  <a:ext uri="{FF2B5EF4-FFF2-40B4-BE49-F238E27FC236}">
                    <a16:creationId xmlns:a16="http://schemas.microsoft.com/office/drawing/2014/main" id="{BE260A16-4F28-E9A9-1504-C47CCC7EFCA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083961" y="3640060"/>
                <a:ext cx="1868424" cy="650050"/>
              </a:xfrm>
              <a:prstGeom prst="rect">
                <a:avLst/>
              </a:prstGeom>
              <a:noFill/>
            </p:spPr>
            <p:txBody>
              <a:bodyPr vert="horz" wrap="square" lIns="91440" tIns="45720" rIns="91440" bIns="45720" rtlCol="0">
                <a:sp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num>
                              <m:den>
                                <m:r>
                                  <a:rPr lang="en-US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</m:t>
                                </m:r>
                              </m:den>
                            </m:f>
                          </m:e>
                        </m:d>
                      </m:e>
                      <m:sub>
                        <m: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sub>
                    </m:sSub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…</a:t>
                </a:r>
              </a:p>
            </p:txBody>
          </p:sp>
        </mc:Choice>
        <mc:Fallback xmlns="">
          <p:sp>
            <p:nvSpPr>
              <p:cNvPr id="6" name="Content Placeholder 3">
                <a:extLst>
                  <a:ext uri="{FF2B5EF4-FFF2-40B4-BE49-F238E27FC236}">
                    <a16:creationId xmlns:a16="http://schemas.microsoft.com/office/drawing/2014/main" id="{BE260A16-4F28-E9A9-1504-C47CCC7EFC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3961" y="3640060"/>
                <a:ext cx="1868424" cy="650050"/>
              </a:xfrm>
              <a:prstGeom prst="rect">
                <a:avLst/>
              </a:prstGeom>
              <a:blipFill>
                <a:blip r:embed="rId4"/>
                <a:stretch>
                  <a:fillRect b="-3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4E2168E1-DB2A-4BF0-52FA-2DD8F112BA00}"/>
              </a:ext>
            </a:extLst>
          </p:cNvPr>
          <p:cNvSpPr txBox="1"/>
          <p:nvPr/>
        </p:nvSpPr>
        <p:spPr>
          <a:xfrm>
            <a:off x="8741664" y="5121320"/>
            <a:ext cx="20726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Moving along an </a:t>
            </a:r>
            <a:r>
              <a:rPr lang="en-US" sz="2400" i="1" dirty="0"/>
              <a:t>isochore</a:t>
            </a:r>
          </a:p>
        </p:txBody>
      </p:sp>
    </p:spTree>
    <p:extLst>
      <p:ext uri="{BB962C8B-B14F-4D97-AF65-F5344CB8AC3E}">
        <p14:creationId xmlns:p14="http://schemas.microsoft.com/office/powerpoint/2010/main" val="14817283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0F17E805-F7CE-B7A3-E807-05F597930D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6963" y="887023"/>
            <a:ext cx="5070125" cy="398551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9CDBA09-35B1-0741-8647-31209C5FF939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 err="1"/>
              <a:t>Tgrid</a:t>
            </a:r>
            <a:r>
              <a:rPr lang="en-US" sz="2400" b="1" dirty="0"/>
              <a:t>: representation of the temperature part of state space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D9A73BD-299F-7AFD-AA94-F126D3C1FD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9465"/>
          <a:stretch/>
        </p:blipFill>
        <p:spPr>
          <a:xfrm>
            <a:off x="363855" y="1503226"/>
            <a:ext cx="5695877" cy="92715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3">
                <a:extLst>
                  <a:ext uri="{FF2B5EF4-FFF2-40B4-BE49-F238E27FC236}">
                    <a16:creationId xmlns:a16="http://schemas.microsoft.com/office/drawing/2014/main" id="{BE260A16-4F28-E9A9-1504-C47CCC7EFCA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083961" y="3640060"/>
                <a:ext cx="1868424" cy="650050"/>
              </a:xfrm>
              <a:prstGeom prst="rect">
                <a:avLst/>
              </a:prstGeom>
              <a:noFill/>
            </p:spPr>
            <p:txBody>
              <a:bodyPr vert="horz" wrap="square" lIns="91440" tIns="45720" rIns="91440" bIns="45720" rtlCol="0">
                <a:sp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num>
                              <m:den>
                                <m:r>
                                  <a:rPr lang="en-US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</m:t>
                                </m:r>
                              </m:den>
                            </m:f>
                          </m:e>
                        </m:d>
                      </m:e>
                      <m:sub>
                        <m: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sub>
                    </m:sSub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1</a:t>
                </a:r>
              </a:p>
            </p:txBody>
          </p:sp>
        </mc:Choice>
        <mc:Fallback xmlns="">
          <p:sp>
            <p:nvSpPr>
              <p:cNvPr id="6" name="Content Placeholder 3">
                <a:extLst>
                  <a:ext uri="{FF2B5EF4-FFF2-40B4-BE49-F238E27FC236}">
                    <a16:creationId xmlns:a16="http://schemas.microsoft.com/office/drawing/2014/main" id="{BE260A16-4F28-E9A9-1504-C47CCC7EFC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3961" y="3640060"/>
                <a:ext cx="1868424" cy="650050"/>
              </a:xfrm>
              <a:prstGeom prst="rect">
                <a:avLst/>
              </a:prstGeom>
              <a:blipFill>
                <a:blip r:embed="rId4"/>
                <a:stretch>
                  <a:fillRect b="-3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2725E5BF-BD9B-BF08-19B3-F24729319108}"/>
              </a:ext>
            </a:extLst>
          </p:cNvPr>
          <p:cNvCxnSpPr>
            <a:cxnSpLocks/>
          </p:cNvCxnSpPr>
          <p:nvPr/>
        </p:nvCxnSpPr>
        <p:spPr>
          <a:xfrm flipV="1">
            <a:off x="9042400" y="1966803"/>
            <a:ext cx="2432304" cy="2186097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F90B446-C717-40DF-EF47-41C712085EA9}"/>
              </a:ext>
            </a:extLst>
          </p:cNvPr>
          <p:cNvSpPr txBox="1"/>
          <p:nvPr/>
        </p:nvSpPr>
        <p:spPr>
          <a:xfrm>
            <a:off x="8741664" y="5121320"/>
            <a:ext cx="20726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Moving along an </a:t>
            </a:r>
            <a:r>
              <a:rPr lang="en-US" sz="2400" i="1" dirty="0"/>
              <a:t>isochore</a:t>
            </a:r>
          </a:p>
        </p:txBody>
      </p:sp>
    </p:spTree>
    <p:extLst>
      <p:ext uri="{BB962C8B-B14F-4D97-AF65-F5344CB8AC3E}">
        <p14:creationId xmlns:p14="http://schemas.microsoft.com/office/powerpoint/2010/main" val="1877988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0F17E805-F7CE-B7A3-E807-05F597930D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6963" y="887023"/>
            <a:ext cx="5070125" cy="398551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9CDBA09-35B1-0741-8647-31209C5FF939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 err="1"/>
              <a:t>Tgrid</a:t>
            </a:r>
            <a:r>
              <a:rPr lang="en-US" sz="2400" b="1" dirty="0"/>
              <a:t>: representation of the temperature part of state space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D9A73BD-299F-7AFD-AA94-F126D3C1FD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9465"/>
          <a:stretch/>
        </p:blipFill>
        <p:spPr>
          <a:xfrm>
            <a:off x="363855" y="1503226"/>
            <a:ext cx="5695877" cy="92715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3">
                <a:extLst>
                  <a:ext uri="{FF2B5EF4-FFF2-40B4-BE49-F238E27FC236}">
                    <a16:creationId xmlns:a16="http://schemas.microsoft.com/office/drawing/2014/main" id="{467DC0F2-4C79-2708-6F6E-F56A29B1142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159395" y="3640060"/>
                <a:ext cx="3071584" cy="648063"/>
              </a:xfrm>
              <a:prstGeom prst="rect">
                <a:avLst/>
              </a:prstGeom>
              <a:noFill/>
            </p:spPr>
            <p:txBody>
              <a:bodyPr vert="horz" wrap="square" lIns="91440" tIns="45720" rIns="91440" bIns="45720" rtlCol="0">
                <a:sp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i="1" dirty="0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 dirty="0" smtClean="0">
                                    <a:solidFill>
                                      <a:schemeClr val="accent4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 dirty="0" smtClean="0">
                                    <a:solidFill>
                                      <a:schemeClr val="accent4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i="1" dirty="0" smtClean="0">
                                    <a:solidFill>
                                      <a:schemeClr val="accent4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num>
                              <m:den>
                                <m:r>
                                  <a:rPr lang="en-US" i="1" dirty="0">
                                    <a:solidFill>
                                      <a:schemeClr val="accent4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i="1" dirty="0" smtClean="0">
                                    <a:solidFill>
                                      <a:schemeClr val="accent4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𝑉</m:t>
                                </m:r>
                              </m:den>
                            </m:f>
                          </m:e>
                        </m:d>
                      </m:e>
                      <m:sub>
                        <m:r>
                          <a:rPr lang="en-US" i="1" dirty="0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i="1" dirty="0" smtClean="0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solidFill>
                      <a:schemeClr val="accent4">
                        <a:lumMod val="75000"/>
                      </a:schemeClr>
                    </a:solidFill>
                  </a:rPr>
                  <a:t> … </a:t>
                </a:r>
              </a:p>
            </p:txBody>
          </p:sp>
        </mc:Choice>
        <mc:Fallback xmlns="">
          <p:sp>
            <p:nvSpPr>
              <p:cNvPr id="2" name="Content Placeholder 3">
                <a:extLst>
                  <a:ext uri="{FF2B5EF4-FFF2-40B4-BE49-F238E27FC236}">
                    <a16:creationId xmlns:a16="http://schemas.microsoft.com/office/drawing/2014/main" id="{467DC0F2-4C79-2708-6F6E-F56A29B114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9395" y="3640060"/>
                <a:ext cx="3071584" cy="648063"/>
              </a:xfrm>
              <a:prstGeom prst="rect">
                <a:avLst/>
              </a:prstGeom>
              <a:blipFill>
                <a:blip r:embed="rId4"/>
                <a:stretch>
                  <a:fillRect b="-3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D8B759F-90B4-08E8-E7AF-5412B992947B}"/>
              </a:ext>
            </a:extLst>
          </p:cNvPr>
          <p:cNvCxnSpPr>
            <a:cxnSpLocks/>
          </p:cNvCxnSpPr>
          <p:nvPr/>
        </p:nvCxnSpPr>
        <p:spPr>
          <a:xfrm flipH="1" flipV="1">
            <a:off x="8088522" y="3429000"/>
            <a:ext cx="755331" cy="745131"/>
          </a:xfrm>
          <a:prstGeom prst="straightConnector1">
            <a:avLst/>
          </a:prstGeom>
          <a:ln w="635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FB4369F-AD71-5101-6027-5ED94A348377}"/>
              </a:ext>
            </a:extLst>
          </p:cNvPr>
          <p:cNvSpPr txBox="1"/>
          <p:nvPr/>
        </p:nvSpPr>
        <p:spPr>
          <a:xfrm>
            <a:off x="8741664" y="5121320"/>
            <a:ext cx="20726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Moving along an </a:t>
            </a:r>
            <a:r>
              <a:rPr lang="en-US" sz="2400" i="1" dirty="0"/>
              <a:t>isotherm</a:t>
            </a:r>
          </a:p>
        </p:txBody>
      </p:sp>
    </p:spTree>
    <p:extLst>
      <p:ext uri="{BB962C8B-B14F-4D97-AF65-F5344CB8AC3E}">
        <p14:creationId xmlns:p14="http://schemas.microsoft.com/office/powerpoint/2010/main" val="36804604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0F17E805-F7CE-B7A3-E807-05F597930D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6963" y="887023"/>
            <a:ext cx="5070125" cy="398551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9CDBA09-35B1-0741-8647-31209C5FF939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 err="1"/>
              <a:t>Tgrid</a:t>
            </a:r>
            <a:r>
              <a:rPr lang="en-US" sz="2400" b="1" dirty="0"/>
              <a:t>: representation of the temperature part of state space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D9A73BD-299F-7AFD-AA94-F126D3C1FD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9465"/>
          <a:stretch/>
        </p:blipFill>
        <p:spPr>
          <a:xfrm>
            <a:off x="363855" y="1503226"/>
            <a:ext cx="5695877" cy="92715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3">
                <a:extLst>
                  <a:ext uri="{FF2B5EF4-FFF2-40B4-BE49-F238E27FC236}">
                    <a16:creationId xmlns:a16="http://schemas.microsoft.com/office/drawing/2014/main" id="{467DC0F2-4C79-2708-6F6E-F56A29B1142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159395" y="3640060"/>
                <a:ext cx="3071584" cy="648063"/>
              </a:xfrm>
              <a:prstGeom prst="rect">
                <a:avLst/>
              </a:prstGeom>
              <a:noFill/>
            </p:spPr>
            <p:txBody>
              <a:bodyPr vert="horz" wrap="square" lIns="91440" tIns="45720" rIns="91440" bIns="45720" rtlCol="0">
                <a:sp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i="1" dirty="0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 dirty="0" smtClean="0">
                                    <a:solidFill>
                                      <a:schemeClr val="accent4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 dirty="0" smtClean="0">
                                    <a:solidFill>
                                      <a:schemeClr val="accent4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i="1" dirty="0" smtClean="0">
                                    <a:solidFill>
                                      <a:schemeClr val="accent4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num>
                              <m:den>
                                <m:r>
                                  <a:rPr lang="en-US" i="1" dirty="0">
                                    <a:solidFill>
                                      <a:schemeClr val="accent4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i="1" dirty="0" smtClean="0">
                                    <a:solidFill>
                                      <a:schemeClr val="accent4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𝑉</m:t>
                                </m:r>
                              </m:den>
                            </m:f>
                          </m:e>
                        </m:d>
                      </m:e>
                      <m:sub>
                        <m:r>
                          <a:rPr lang="en-US" i="1" dirty="0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i="1" dirty="0" smtClean="0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solidFill>
                      <a:schemeClr val="accent4">
                        <a:lumMod val="75000"/>
                      </a:schemeClr>
                    </a:solidFill>
                  </a:rPr>
                  <a:t> 0 </a:t>
                </a:r>
              </a:p>
            </p:txBody>
          </p:sp>
        </mc:Choice>
        <mc:Fallback xmlns="">
          <p:sp>
            <p:nvSpPr>
              <p:cNvPr id="2" name="Content Placeholder 3">
                <a:extLst>
                  <a:ext uri="{FF2B5EF4-FFF2-40B4-BE49-F238E27FC236}">
                    <a16:creationId xmlns:a16="http://schemas.microsoft.com/office/drawing/2014/main" id="{467DC0F2-4C79-2708-6F6E-F56A29B114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9395" y="3640060"/>
                <a:ext cx="3071584" cy="648063"/>
              </a:xfrm>
              <a:prstGeom prst="rect">
                <a:avLst/>
              </a:prstGeom>
              <a:blipFill>
                <a:blip r:embed="rId4"/>
                <a:stretch>
                  <a:fillRect b="-3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84CE64B-77FA-4765-4FA3-35817BEBE459}"/>
              </a:ext>
            </a:extLst>
          </p:cNvPr>
          <p:cNvCxnSpPr>
            <a:cxnSpLocks/>
          </p:cNvCxnSpPr>
          <p:nvPr/>
        </p:nvCxnSpPr>
        <p:spPr>
          <a:xfrm flipH="1" flipV="1">
            <a:off x="8088522" y="3429000"/>
            <a:ext cx="755331" cy="745131"/>
          </a:xfrm>
          <a:prstGeom prst="straightConnector1">
            <a:avLst/>
          </a:prstGeom>
          <a:ln w="635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E91735A9-1FE7-0598-D412-17AAC2069138}"/>
              </a:ext>
            </a:extLst>
          </p:cNvPr>
          <p:cNvSpPr txBox="1"/>
          <p:nvPr/>
        </p:nvSpPr>
        <p:spPr>
          <a:xfrm>
            <a:off x="8741664" y="5121320"/>
            <a:ext cx="20726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Moving along an </a:t>
            </a:r>
            <a:r>
              <a:rPr lang="en-US" sz="2400" i="1" dirty="0"/>
              <a:t>isotherm</a:t>
            </a:r>
          </a:p>
        </p:txBody>
      </p:sp>
    </p:spTree>
    <p:extLst>
      <p:ext uri="{BB962C8B-B14F-4D97-AF65-F5344CB8AC3E}">
        <p14:creationId xmlns:p14="http://schemas.microsoft.com/office/powerpoint/2010/main" val="1682344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9CDBA09-35B1-0741-8647-31209C5FF939}"/>
              </a:ext>
            </a:extLst>
          </p:cNvPr>
          <p:cNvSpPr txBox="1"/>
          <p:nvPr/>
        </p:nvSpPr>
        <p:spPr>
          <a:xfrm>
            <a:off x="-11118" y="0"/>
            <a:ext cx="12203117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 err="1"/>
              <a:t>Vgrid</a:t>
            </a:r>
            <a:r>
              <a:rPr lang="en-US" sz="2400" b="1" dirty="0"/>
              <a:t>: representation of the volume part of state space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CF14F63-57AB-51AB-20EA-E06A5EC859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2422" b="30236"/>
          <a:stretch/>
        </p:blipFill>
        <p:spPr>
          <a:xfrm>
            <a:off x="1172385" y="1251955"/>
            <a:ext cx="5695877" cy="83018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A6A0825-6C74-42E9-9F90-3713B52A4F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81" t="16315" r="12193" b="6316"/>
          <a:stretch/>
        </p:blipFill>
        <p:spPr bwMode="auto">
          <a:xfrm>
            <a:off x="7479631" y="1143955"/>
            <a:ext cx="4348514" cy="3850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3">
                <a:extLst>
                  <a:ext uri="{FF2B5EF4-FFF2-40B4-BE49-F238E27FC236}">
                    <a16:creationId xmlns:a16="http://schemas.microsoft.com/office/drawing/2014/main" id="{4CA837E7-EC4B-4568-D9E9-D7FC275F8BE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269223" y="3429000"/>
                <a:ext cx="2886294" cy="1319015"/>
              </a:xfrm>
              <a:prstGeom prst="rect">
                <a:avLst/>
              </a:prstGeom>
              <a:noFill/>
            </p:spPr>
            <p:txBody>
              <a:bodyPr vert="horz" wrap="square" lIns="91440" tIns="45720" rIns="91440" bIns="45720" rtlCol="0">
                <a:sp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i="1" dirty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 dirty="0">
                                    <a:solidFill>
                                      <a:schemeClr val="accent4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 dirty="0">
                                    <a:solidFill>
                                      <a:schemeClr val="accent4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i="1" dirty="0" smtClean="0">
                                    <a:solidFill>
                                      <a:schemeClr val="accent4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𝑉</m:t>
                                </m:r>
                              </m:num>
                              <m:den>
                                <m:r>
                                  <a:rPr lang="en-US" i="1" dirty="0">
                                    <a:solidFill>
                                      <a:schemeClr val="accent4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i="1" dirty="0">
                                    <a:solidFill>
                                      <a:schemeClr val="accent4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𝑉</m:t>
                                </m:r>
                              </m:den>
                            </m:f>
                          </m:e>
                        </m:d>
                      </m:e>
                      <m:sub>
                        <m:r>
                          <a:rPr lang="en-US" i="1" dirty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i="1" dirty="0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solidFill>
                      <a:schemeClr val="accent4">
                        <a:lumMod val="75000"/>
                      </a:schemeClr>
                    </a:solidFill>
                  </a:rPr>
                  <a:t> …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𝑉</m:t>
                                </m:r>
                              </m:num>
                              <m:den>
                                <m:r>
                                  <a:rPr lang="en-US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</m:t>
                                </m:r>
                              </m:den>
                            </m:f>
                          </m:e>
                        </m:d>
                      </m:e>
                      <m:sub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sub>
                    </m:sSub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…</a:t>
                </a:r>
              </a:p>
            </p:txBody>
          </p:sp>
        </mc:Choice>
        <mc:Fallback xmlns="">
          <p:sp>
            <p:nvSpPr>
              <p:cNvPr id="3" name="Content Placeholder 3">
                <a:extLst>
                  <a:ext uri="{FF2B5EF4-FFF2-40B4-BE49-F238E27FC236}">
                    <a16:creationId xmlns:a16="http://schemas.microsoft.com/office/drawing/2014/main" id="{4CA837E7-EC4B-4568-D9E9-D7FC275F8B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9223" y="3429000"/>
                <a:ext cx="2886294" cy="1319015"/>
              </a:xfrm>
              <a:prstGeom prst="rect">
                <a:avLst/>
              </a:prstGeom>
              <a:blipFill>
                <a:blip r:embed="rId4"/>
                <a:stretch>
                  <a:fillRect b="-9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016521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1869</TotalTime>
  <Words>825</Words>
  <Application>Microsoft Macintosh PowerPoint</Application>
  <PresentationFormat>Widescreen</PresentationFormat>
  <Paragraphs>129</Paragraphs>
  <Slides>39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5" baseType="lpstr">
      <vt:lpstr>Arial</vt:lpstr>
      <vt:lpstr>Calibri</vt:lpstr>
      <vt:lpstr>Calibri Light</vt:lpstr>
      <vt:lpstr>Cambria Math</vt:lpstr>
      <vt:lpstr>Courier New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Steven</cp:lastModifiedBy>
  <cp:revision>98</cp:revision>
  <dcterms:created xsi:type="dcterms:W3CDTF">2018-08-07T04:05:17Z</dcterms:created>
  <dcterms:modified xsi:type="dcterms:W3CDTF">2023-09-06T21:52:22Z</dcterms:modified>
</cp:coreProperties>
</file>